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8" r:id="rId3"/>
    <p:sldId id="259" r:id="rId4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3.xml"/><Relationship Id="rId8" Type="http://schemas.openxmlformats.org/officeDocument/2006/relationships/slide" Target="slide25.xml"/><Relationship Id="rId7" Type="http://schemas.openxmlformats.org/officeDocument/2006/relationships/slide" Target="slide17.xml"/><Relationship Id="rId6" Type="http://schemas.openxmlformats.org/officeDocument/2006/relationships/slide" Target="slide8.xml"/><Relationship Id="rId5" Type="http://schemas.openxmlformats.org/officeDocument/2006/relationships/tags" Target="../tags/tag2.xml"/><Relationship Id="rId4" Type="http://schemas.openxmlformats.org/officeDocument/2006/relationships/slide" Target="slide5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0" Type="http://schemas.openxmlformats.org/officeDocument/2006/relationships/slideLayout" Target="../slideLayouts/slideLayout7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3.xml"/><Relationship Id="rId4" Type="http://schemas.openxmlformats.org/officeDocument/2006/relationships/image" Target="../media/image11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10.wmf"/><Relationship Id="rId1" Type="http://schemas.openxmlformats.org/officeDocument/2006/relationships/oleObject" Target="../embeddings/oleObject2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5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6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7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8.xml"/><Relationship Id="rId1" Type="http://schemas.openxmlformats.org/officeDocument/2006/relationships/image" Target="../media/image5.tiff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4.xml"/><Relationship Id="rId5" Type="http://schemas.openxmlformats.org/officeDocument/2006/relationships/image" Target="../media/image3.png"/><Relationship Id="rId4" Type="http://schemas.openxmlformats.org/officeDocument/2006/relationships/image" Target="NULL" TargetMode="External"/><Relationship Id="rId3" Type="http://schemas.openxmlformats.org/officeDocument/2006/relationships/image" Target="../media/image2.png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1.xml"/><Relationship Id="rId1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5.tif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NULL" TargetMode="External"/><Relationship Id="rId2" Type="http://schemas.openxmlformats.org/officeDocument/2006/relationships/image" Target="../media/image20.png"/><Relationship Id="rId1" Type="http://schemas.openxmlformats.org/officeDocument/2006/relationships/image" Target="../media/image4.tif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4.wmf"/><Relationship Id="rId4" Type="http://schemas.openxmlformats.org/officeDocument/2006/relationships/oleObject" Target="../embeddings/oleObject5.bin"/><Relationship Id="rId3" Type="http://schemas.openxmlformats.org/officeDocument/2006/relationships/image" Target="../media/image23.wmf"/><Relationship Id="rId2" Type="http://schemas.openxmlformats.org/officeDocument/2006/relationships/oleObject" Target="../embeddings/oleObject4.bin"/><Relationship Id="rId1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4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7.wmf"/><Relationship Id="rId4" Type="http://schemas.openxmlformats.org/officeDocument/2006/relationships/oleObject" Target="../embeddings/oleObject6.bin"/><Relationship Id="rId3" Type="http://schemas.openxmlformats.org/officeDocument/2006/relationships/image" Target="NULL" TargetMode="External"/><Relationship Id="rId2" Type="http://schemas.openxmlformats.org/officeDocument/2006/relationships/image" Target="../media/image26.png"/><Relationship Id="rId1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5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5.v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31.wmf"/><Relationship Id="rId6" Type="http://schemas.openxmlformats.org/officeDocument/2006/relationships/oleObject" Target="../embeddings/oleObject9.bin"/><Relationship Id="rId5" Type="http://schemas.openxmlformats.org/officeDocument/2006/relationships/image" Target="../media/image30.wmf"/><Relationship Id="rId4" Type="http://schemas.openxmlformats.org/officeDocument/2006/relationships/oleObject" Target="../embeddings/oleObject8.bin"/><Relationship Id="rId3" Type="http://schemas.openxmlformats.org/officeDocument/2006/relationships/image" Target="../media/image29.wmf"/><Relationship Id="rId2" Type="http://schemas.openxmlformats.org/officeDocument/2006/relationships/oleObject" Target="../embeddings/oleObject7.bin"/><Relationship Id="rId1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7.xml"/><Relationship Id="rId5" Type="http://schemas.openxmlformats.org/officeDocument/2006/relationships/image" Target="../media/image8.png"/><Relationship Id="rId4" Type="http://schemas.openxmlformats.org/officeDocument/2006/relationships/image" Target="NULL" TargetMode="External"/><Relationship Id="rId3" Type="http://schemas.openxmlformats.org/officeDocument/2006/relationships/image" Target="../media/image7.png"/><Relationship Id="rId2" Type="http://schemas.openxmlformats.org/officeDocument/2006/relationships/tags" Target="../tags/tag6.xml"/><Relationship Id="rId1" Type="http://schemas.openxmlformats.org/officeDocument/2006/relationships/image" Target="../media/image3.tiff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7417" name="组合 11"/>
          <p:cNvGrpSpPr/>
          <p:nvPr/>
        </p:nvGrpSpPr>
        <p:grpSpPr>
          <a:xfrm>
            <a:off x="2444115" y="3518535"/>
            <a:ext cx="7320068" cy="751205"/>
            <a:chOff x="3529" y="5686"/>
            <a:chExt cx="11527" cy="1183"/>
          </a:xfrm>
        </p:grpSpPr>
        <p:sp>
          <p:nvSpPr>
            <p:cNvPr id="17418" name="文本框 108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5902" y="5686"/>
              <a:ext cx="9154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河南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年真题、备用卷精讲练</a:t>
              </a:r>
              <a:endPara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22" name="组合 12"/>
          <p:cNvGrpSpPr/>
          <p:nvPr/>
        </p:nvGrpSpPr>
        <p:grpSpPr>
          <a:xfrm>
            <a:off x="2444115" y="4406265"/>
            <a:ext cx="6337547" cy="751205"/>
            <a:chOff x="4643" y="7172"/>
            <a:chExt cx="9982" cy="1185"/>
          </a:xfrm>
        </p:grpSpPr>
        <p:sp>
          <p:nvSpPr>
            <p:cNvPr id="17423" name="文本框 106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7076" y="7285"/>
              <a:ext cx="7549" cy="88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grpSp>
          <p:nvGrpSpPr>
            <p:cNvPr id="17424" name="组合 15"/>
            <p:cNvGrpSpPr/>
            <p:nvPr/>
          </p:nvGrpSpPr>
          <p:grpSpPr>
            <a:xfrm>
              <a:off x="4643" y="7172"/>
              <a:ext cx="2233" cy="1185"/>
              <a:chOff x="8163" y="4584"/>
              <a:chExt cx="2870" cy="1632"/>
            </a:xfrm>
          </p:grpSpPr>
          <p:pic>
            <p:nvPicPr>
              <p:cNvPr id="17425" name="图片 16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6" name="文本框 17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3" name="矩形 2">
            <a:hlinkClick r:id="rId6" action="ppaction://hlinksldjump"/>
          </p:cNvPr>
          <p:cNvSpPr/>
          <p:nvPr/>
        </p:nvSpPr>
        <p:spPr>
          <a:xfrm>
            <a:off x="3321685" y="5339080"/>
            <a:ext cx="1449070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实验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hlinkClick r:id="rId7" action="ppaction://hlinksldjump"/>
          </p:cNvPr>
          <p:cNvSpPr/>
          <p:nvPr/>
        </p:nvSpPr>
        <p:spPr>
          <a:xfrm>
            <a:off x="5348605" y="5339080"/>
            <a:ext cx="1495425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实验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2253615" y="995045"/>
            <a:ext cx="7176135" cy="12464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kumimoji="0" lang="en-US" altLang="zh-CN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14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讲  欧姆定律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920365" y="2485390"/>
            <a:ext cx="5842635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节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测量电阻的阻值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hlinkClick r:id="rId8" action="ppaction://hlinksldjump"/>
          </p:cNvPr>
          <p:cNvSpPr/>
          <p:nvPr/>
        </p:nvSpPr>
        <p:spPr>
          <a:xfrm>
            <a:off x="7323455" y="5322570"/>
            <a:ext cx="1495425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实验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9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853440" y="1588135"/>
            <a:ext cx="10256520" cy="3969385"/>
            <a:chOff x="1367" y="2388"/>
            <a:chExt cx="16152" cy="6251"/>
          </a:xfrm>
        </p:grpSpPr>
        <p:sp>
          <p:nvSpPr>
            <p:cNvPr id="7" name="文本框 6"/>
            <p:cNvSpPr txBox="1"/>
            <p:nvPr/>
          </p:nvSpPr>
          <p:spPr>
            <a:xfrm>
              <a:off x="1367" y="2388"/>
              <a:ext cx="16152" cy="6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zh-CN" sz="2400">
                  <a:ea typeface="黑体" panose="02010609060101010101" pitchFamily="49" charset="-122"/>
                </a:rPr>
                <a:t>【分析数据，总结结论】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5. </a:t>
              </a:r>
              <a:r>
                <a:rPr lang="zh-CN" sz="2400">
                  <a:ea typeface="宋体" panose="02010600030101010101" pitchFamily="2" charset="-122"/>
                </a:rPr>
                <a:t>根据数据绘制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zh-CN" sz="2400">
                  <a:ea typeface="宋体" panose="02010600030101010101" pitchFamily="2" charset="-122"/>
                </a:rPr>
                <a:t>－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zh-CN" sz="2400">
                  <a:ea typeface="宋体" panose="02010600030101010101" pitchFamily="2" charset="-122"/>
                </a:rPr>
                <a:t>图像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sz="2400">
                  <a:ea typeface="宋体" panose="02010600030101010101" pitchFamily="2" charset="-122"/>
                </a:rPr>
                <a:t>先标点，然后用光滑曲线连接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6. </a:t>
              </a:r>
              <a:r>
                <a:rPr lang="zh-CN" sz="2400">
                  <a:ea typeface="宋体" panose="02010600030101010101" pitchFamily="2" charset="-122"/>
                </a:rPr>
                <a:t>计算定值电阻阻值</a:t>
              </a:r>
              <a:r>
                <a:rPr lang="en-US" sz="2400">
                  <a:latin typeface="Times New Roman" panose="02020603050405020304" pitchFamily="18" charset="0"/>
                  <a:cs typeface="仿宋_GB2312" charset="0"/>
                </a:rPr>
                <a:t>[2018.19(4)]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7. </a:t>
              </a:r>
              <a:r>
                <a:rPr lang="zh-CN" sz="2400">
                  <a:ea typeface="宋体" panose="02010600030101010101" pitchFamily="2" charset="-122"/>
                </a:rPr>
                <a:t>判断错误的数据并分析原因：</a:t>
              </a:r>
              <a:r>
                <a:rPr lang="en-US" sz="2400">
                  <a:latin typeface="宋体" panose="02010600030101010101" pitchFamily="2" charset="-122"/>
                  <a:cs typeface="Times New Roman" panose="02020603050405020304" pitchFamily="18" charset="0"/>
                </a:rPr>
                <a:t>①</a:t>
              </a:r>
              <a:r>
                <a:rPr lang="zh-CN" sz="2400">
                  <a:ea typeface="宋体" panose="02010600030101010101" pitchFamily="2" charset="-122"/>
                </a:rPr>
                <a:t>判断是否由于将电表量程或分度值看错导致读数出错；</a:t>
              </a:r>
              <a:r>
                <a:rPr lang="en-US" sz="2400">
                  <a:latin typeface="宋体" panose="02010600030101010101" pitchFamily="2" charset="-122"/>
                  <a:cs typeface="Times New Roman" panose="02020603050405020304" pitchFamily="18" charset="0"/>
                </a:rPr>
                <a:t>②</a:t>
              </a:r>
              <a:r>
                <a:rPr lang="zh-CN" sz="2400">
                  <a:ea typeface="宋体" panose="02010600030101010101" pitchFamily="2" charset="-122"/>
                </a:rPr>
                <a:t>结合滑动变阻器的规格，利用       ＝              分析判断是不是实际实验得出的一组数据</a:t>
              </a:r>
              <a:endParaRPr lang="zh-CN" altLang="en-US" sz="2400"/>
            </a:p>
          </p:txBody>
        </p:sp>
        <p:graphicFrame>
          <p:nvGraphicFramePr>
            <p:cNvPr id="8" name="对象 7"/>
            <p:cNvGraphicFramePr/>
            <p:nvPr/>
          </p:nvGraphicFramePr>
          <p:xfrm>
            <a:off x="8102" y="6689"/>
            <a:ext cx="822" cy="12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" name="" r:id="rId1" imgW="447040" imgH="741680" progId="Equation.DSMT4">
                    <p:embed/>
                  </p:oleObj>
                </mc:Choice>
                <mc:Fallback>
                  <p:oleObj name="" r:id="rId1" imgW="447040" imgH="741680" progId="Equation.DSMT4">
                    <p:embed/>
                    <p:pic>
                      <p:nvPicPr>
                        <p:cNvPr id="0" name="图片 8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8102" y="6689"/>
                          <a:ext cx="822" cy="12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/>
            <p:cNvGraphicFramePr/>
            <p:nvPr/>
          </p:nvGraphicFramePr>
          <p:xfrm>
            <a:off x="9526" y="6813"/>
            <a:ext cx="1576" cy="116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" name="" r:id="rId3" imgW="508000" imgH="444500" progId="Equation.DSMT4">
                    <p:embed/>
                  </p:oleObj>
                </mc:Choice>
                <mc:Fallback>
                  <p:oleObj name="" r:id="rId3" imgW="508000" imgH="444500" progId="Equation.DSMT4">
                    <p:embed/>
                    <p:pic>
                      <p:nvPicPr>
                        <p:cNvPr id="0" name="图片 10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9526" y="6813"/>
                          <a:ext cx="1576" cy="116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853440" y="1778000"/>
            <a:ext cx="1029017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【交流与反思】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8. </a:t>
            </a:r>
            <a:r>
              <a:rPr lang="zh-CN" sz="2400">
                <a:ea typeface="宋体" panose="02010600030101010101" pitchFamily="2" charset="-122"/>
              </a:rPr>
              <a:t>实验评估：只测出一组数据的不足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测量结果误差较大，应多次测量求平均值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9. </a:t>
            </a:r>
            <a:r>
              <a:rPr lang="zh-CN" sz="2400">
                <a:ea typeface="宋体" panose="02010600030101010101" pitchFamily="2" charset="-122"/>
              </a:rPr>
              <a:t>实验改进：将电压表接在滑动变阻器两端时的实验方案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利用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 baseline="-25000">
                <a:ea typeface="宋体" panose="02010600030101010101" pitchFamily="2" charset="-122"/>
              </a:rPr>
              <a:t>源</a:t>
            </a:r>
            <a:r>
              <a:rPr lang="zh-CN" sz="2400">
                <a:ea typeface="宋体" panose="02010600030101010101" pitchFamily="2" charset="-122"/>
              </a:rPr>
              <a:t>－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zh-CN" sz="2400">
                <a:ea typeface="宋体" panose="02010600030101010101" pitchFamily="2" charset="-122"/>
              </a:rPr>
              <a:t>计算出定值电阻两端的电压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10. </a:t>
            </a:r>
            <a:r>
              <a:rPr lang="zh-CN" sz="2400">
                <a:ea typeface="宋体" panose="02010600030101010101" pitchFamily="2" charset="-122"/>
              </a:rPr>
              <a:t>特殊方法测电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阻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见实验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3)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[2018.19(5)]</a:t>
            </a:r>
            <a:endParaRPr lang="zh-CN" altLang="en-US" sz="240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" name="组合 19"/>
          <p:cNvGrpSpPr/>
          <p:nvPr/>
        </p:nvGrpSpPr>
        <p:grpSpPr>
          <a:xfrm>
            <a:off x="1012825" y="1205230"/>
            <a:ext cx="9739630" cy="622935"/>
            <a:chOff x="1566" y="1660"/>
            <a:chExt cx="15338" cy="981"/>
          </a:xfrm>
        </p:grpSpPr>
        <p:pic>
          <p:nvPicPr>
            <p:cNvPr id="21" name="图片 20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0"/>
              <a:ext cx="15338" cy="920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797560" y="2323465"/>
            <a:ext cx="73247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贵港改编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伏安法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测未知电阻的阻值．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188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2490" y="3035935"/>
            <a:ext cx="5462905" cy="24942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8004810" y="5598795"/>
            <a:ext cx="10166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例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7" name="文本框 6"/>
          <p:cNvSpPr txBox="1"/>
          <p:nvPr/>
        </p:nvSpPr>
        <p:spPr>
          <a:xfrm>
            <a:off x="797560" y="2954973"/>
            <a:ext cx="5080000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请用笔画线表示导线，将图甲所示的实物连接成完整电路．要求：滑动变阻器的滑片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向右移动时，电流表示数变小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请勿更改原有导线，导线不能交叉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3" name="任意多边形 2"/>
          <p:cNvSpPr/>
          <p:nvPr/>
        </p:nvSpPr>
        <p:spPr>
          <a:xfrm>
            <a:off x="8108315" y="3625215"/>
            <a:ext cx="1002665" cy="1458595"/>
          </a:xfrm>
          <a:custGeom>
            <a:avLst/>
            <a:gdLst>
              <a:gd name="connisteX0" fmla="*/ 0 w 1002697"/>
              <a:gd name="connsiteY0" fmla="*/ 882650 h 1458540"/>
              <a:gd name="connisteX1" fmla="*/ 224155 w 1002697"/>
              <a:gd name="connsiteY1" fmla="*/ 956945 h 1458540"/>
              <a:gd name="connisteX2" fmla="*/ 388620 w 1002697"/>
              <a:gd name="connsiteY2" fmla="*/ 1435735 h 1458540"/>
              <a:gd name="connisteX3" fmla="*/ 807720 w 1002697"/>
              <a:gd name="connsiteY3" fmla="*/ 1241425 h 1458540"/>
              <a:gd name="connisteX4" fmla="*/ 1002030 w 1002697"/>
              <a:gd name="connsiteY4" fmla="*/ 403860 h 1458540"/>
              <a:gd name="connisteX5" fmla="*/ 762635 w 1002697"/>
              <a:gd name="connsiteY5" fmla="*/ 0 h 1458540"/>
              <a:gd name="connisteX6" fmla="*/ 1750060 w 1002697"/>
              <a:gd name="connsiteY6" fmla="*/ 403860 h 145854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l" t="t" r="r" b="b"/>
            <a:pathLst>
              <a:path w="1002698" h="1458541">
                <a:moveTo>
                  <a:pt x="0" y="882650"/>
                </a:moveTo>
                <a:cubicBezTo>
                  <a:pt x="41275" y="887730"/>
                  <a:pt x="146685" y="846455"/>
                  <a:pt x="224155" y="956945"/>
                </a:cubicBezTo>
                <a:cubicBezTo>
                  <a:pt x="301625" y="1067435"/>
                  <a:pt x="271780" y="1378585"/>
                  <a:pt x="388620" y="1435735"/>
                </a:cubicBezTo>
                <a:cubicBezTo>
                  <a:pt x="505460" y="1492885"/>
                  <a:pt x="685165" y="1447800"/>
                  <a:pt x="807720" y="1241425"/>
                </a:cubicBezTo>
                <a:cubicBezTo>
                  <a:pt x="930275" y="1035050"/>
                  <a:pt x="1010920" y="652145"/>
                  <a:pt x="1002030" y="403860"/>
                </a:cubicBezTo>
                <a:cubicBezTo>
                  <a:pt x="993140" y="155575"/>
                  <a:pt x="612775" y="0"/>
                  <a:pt x="762635" y="0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57860" y="712470"/>
            <a:ext cx="1099375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ea typeface="宋体" panose="02010600030101010101" pitchFamily="2" charset="-122"/>
              </a:rPr>
              <a:t>连接电路前，开关必须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．电路接通前，滑动变阻器的滑片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应该移至图中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小林闭合开关后，发现电流表示数为零，但电压表有示数，此时电路中的一处故障是待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测电阻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短路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断路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(4)</a:t>
            </a:r>
            <a:r>
              <a:rPr lang="zh-CN" sz="2400">
                <a:ea typeface="宋体" panose="02010600030101010101" pitchFamily="2" charset="-122"/>
              </a:rPr>
              <a:t>小林排除故障后，用滑动变阻器调节接入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电路中的电阻，对应每次变化各测一次电流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值和相应的电压值并记录到表格中．有一次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测量电流表的指针如图乙所示，其示数为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________A</a:t>
            </a:r>
            <a:r>
              <a:rPr lang="zh-CN" sz="2400">
                <a:ea typeface="宋体" panose="02010600030101010101" pitchFamily="2" charset="-122"/>
              </a:rPr>
              <a:t>；另一次测量电压表的指针如图丙所示，其示数为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________V. </a:t>
            </a:r>
            <a:r>
              <a:rPr lang="zh-CN" sz="2400">
                <a:ea typeface="宋体" panose="02010600030101010101" pitchFamily="2" charset="-122"/>
              </a:rPr>
              <a:t>小林根据几组实验数据计算出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sz="2400">
                <a:ea typeface="宋体" panose="02010600030101010101" pitchFamily="2" charset="-122"/>
              </a:rPr>
              <a:t>的值，为了进一步减小误差，绘制了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sz="2400">
                <a:ea typeface="宋体" panose="02010600030101010101" pitchFamily="2" charset="-122"/>
              </a:rPr>
              <a:t>的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－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sz="2400">
                <a:ea typeface="宋体" panose="02010600030101010101" pitchFamily="2" charset="-122"/>
              </a:rPr>
              <a:t>图像．</a:t>
            </a:r>
            <a:endParaRPr lang="zh-CN" altLang="en-US" sz="2400"/>
          </a:p>
        </p:txBody>
      </p:sp>
      <p:pic>
        <p:nvPicPr>
          <p:cNvPr id="2" name="图片 -214748188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-1945" t="8137" r="57455" b="-7961"/>
          <a:stretch>
            <a:fillRect/>
          </a:stretch>
        </p:blipFill>
        <p:spPr>
          <a:xfrm>
            <a:off x="9238615" y="3012440"/>
            <a:ext cx="2072640" cy="22523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528685" y="4832985"/>
            <a:ext cx="11899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例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pic>
        <p:nvPicPr>
          <p:cNvPr id="4" name="图片 -214748188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61966" t="18250" b="-2897"/>
          <a:stretch>
            <a:fillRect/>
          </a:stretch>
        </p:blipFill>
        <p:spPr>
          <a:xfrm>
            <a:off x="6863080" y="3033395"/>
            <a:ext cx="2016760" cy="20491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4279637" y="87221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断开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68212" y="1374502"/>
            <a:ext cx="368935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zh-CN" sz="2400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75067" y="252258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断路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07152" y="5249272"/>
            <a:ext cx="7162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0.28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230732" y="5249272"/>
            <a:ext cx="5638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2.6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971550" y="1559560"/>
            <a:ext cx="666369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(5)</a:t>
            </a:r>
            <a:r>
              <a:rPr lang="zh-CN" sz="2400">
                <a:ea typeface="宋体" panose="02010600030101010101" pitchFamily="2" charset="-122"/>
              </a:rPr>
              <a:t>另一组的小宇用相同的器材进行实验，并根据自己所记录的实验数据绘制了如图丁所示的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－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sz="2400">
                <a:ea typeface="宋体" panose="02010600030101010101" pitchFamily="2" charset="-122"/>
              </a:rPr>
              <a:t>图像．小林发现小宇绘制的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－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sz="2400">
                <a:ea typeface="宋体" panose="02010600030101010101" pitchFamily="2" charset="-122"/>
              </a:rPr>
              <a:t>图像和自己绘制的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－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sz="2400">
                <a:ea typeface="宋体" panose="02010600030101010101" pitchFamily="2" charset="-122"/>
              </a:rPr>
              <a:t>图像不同，你认为其原因是小宇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</a:t>
            </a:r>
            <a:r>
              <a:rPr lang="zh-CN" sz="2400">
                <a:ea typeface="宋体" panose="02010600030101010101" pitchFamily="2" charset="-122"/>
              </a:rPr>
              <a:t>；小林根据小宇的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－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sz="2400">
                <a:ea typeface="宋体" panose="02010600030101010101" pitchFamily="2" charset="-122"/>
              </a:rPr>
              <a:t>图像也可计算出待测电阻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________Ω(</a:t>
            </a:r>
            <a:r>
              <a:rPr lang="zh-CN" sz="2400">
                <a:ea typeface="宋体" panose="02010600030101010101" pitchFamily="2" charset="-122"/>
              </a:rPr>
              <a:t>实验过程中电源电压保持不变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pic>
        <p:nvPicPr>
          <p:cNvPr id="5" name="图片 -214748188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4961" b="-3810"/>
          <a:stretch>
            <a:fillRect/>
          </a:stretch>
        </p:blipFill>
        <p:spPr>
          <a:xfrm>
            <a:off x="8441055" y="2112010"/>
            <a:ext cx="2623185" cy="27768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1050662" y="3885927"/>
            <a:ext cx="44500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将电压表接在了滑动变阻器两端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80862" y="4996542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" name="组合 32"/>
          <p:cNvGrpSpPr/>
          <p:nvPr/>
        </p:nvGrpSpPr>
        <p:grpSpPr>
          <a:xfrm>
            <a:off x="757555" y="1764030"/>
            <a:ext cx="1838960" cy="474345"/>
            <a:chOff x="1318" y="2359"/>
            <a:chExt cx="2896" cy="747"/>
          </a:xfrm>
        </p:grpSpPr>
        <p:pic>
          <p:nvPicPr>
            <p:cNvPr id="34" name="图片 33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拓展设问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610870" y="2533015"/>
            <a:ext cx="1085469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(6)</a:t>
            </a:r>
            <a:r>
              <a:rPr lang="zh-CN" sz="2400">
                <a:ea typeface="宋体" panose="02010600030101010101" pitchFamily="2" charset="-122"/>
              </a:rPr>
              <a:t>小林实验中将滑片向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>
                <a:ea typeface="宋体" panose="02010600030101010101" pitchFamily="2" charset="-122"/>
              </a:rPr>
              <a:t>端移动，适当增大定值电阻两端的电压；进行多次测量，计算出电阻的平均值，主要目的是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</a:t>
            </a:r>
            <a:r>
              <a:rPr lang="zh-CN" sz="2400">
                <a:ea typeface="宋体" panose="02010600030101010101" pitchFamily="2" charset="-122"/>
              </a:rPr>
              <a:t>；实验中滑动变阻器的作用有改变定值电阻两端电压和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(7)</a:t>
            </a:r>
            <a:r>
              <a:rPr lang="zh-CN" sz="2400">
                <a:ea typeface="宋体" panose="02010600030101010101" pitchFamily="2" charset="-122"/>
              </a:rPr>
              <a:t>小林将电阻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sz="2400">
                <a:ea typeface="宋体" panose="02010600030101010101" pitchFamily="2" charset="-122"/>
              </a:rPr>
              <a:t>换成小灯泡，重复上述实验，发现几次实验测得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的小灯泡的电阻相差比较大，原因可能是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10" name="矩形 9"/>
          <p:cNvSpPr/>
          <p:nvPr/>
        </p:nvSpPr>
        <p:spPr>
          <a:xfrm>
            <a:off x="4207882" y="2666092"/>
            <a:ext cx="368935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zh-CN" sz="2400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015467" y="3168377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减小误差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939142" y="3742417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保护电路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94902" y="4818742"/>
            <a:ext cx="41452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灯丝电阻随温度的升高而增大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613410" y="826135"/>
            <a:ext cx="1110424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(8)</a:t>
            </a:r>
            <a:r>
              <a:rPr lang="zh-CN" sz="2400">
                <a:ea typeface="宋体" panose="02010600030101010101" pitchFamily="2" charset="-122"/>
              </a:rPr>
              <a:t>另一组的小明实验中所选电源电压为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 V</a:t>
            </a:r>
            <a:r>
              <a:rPr lang="zh-CN" sz="2400">
                <a:ea typeface="宋体" panose="02010600030101010101" pitchFamily="2" charset="-122"/>
              </a:rPr>
              <a:t>，滑动变阻器规格为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20 Ω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A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，测得的数据如下表所示．老师指出表中有一组数据不是实际测得的，它是第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</a:t>
            </a:r>
            <a:r>
              <a:rPr lang="zh-CN" sz="2400">
                <a:ea typeface="宋体" panose="02010600030101010101" pitchFamily="2" charset="-122"/>
              </a:rPr>
              <a:t>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填实验序号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，你判断的依据是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______________________________________________________(</a:t>
            </a:r>
            <a:r>
              <a:rPr lang="zh-CN" sz="2400">
                <a:ea typeface="宋体" panose="02010600030101010101" pitchFamily="2" charset="-122"/>
              </a:rPr>
              <a:t>合理即可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).</a:t>
            </a:r>
            <a:endParaRPr lang="zh-CN" altLang="en-US" sz="2400"/>
          </a:p>
        </p:txBody>
      </p:sp>
      <p:graphicFrame>
        <p:nvGraphicFramePr>
          <p:cNvPr id="10" name="表格 9"/>
          <p:cNvGraphicFramePr/>
          <p:nvPr>
            <p:custDataLst>
              <p:tags r:id="rId1"/>
            </p:custDataLst>
          </p:nvPr>
        </p:nvGraphicFramePr>
        <p:xfrm>
          <a:off x="3543300" y="3274695"/>
          <a:ext cx="5027295" cy="1645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04010"/>
                <a:gridCol w="857885"/>
                <a:gridCol w="854710"/>
                <a:gridCol w="857250"/>
                <a:gridCol w="853440"/>
              </a:tblGrid>
              <a:tr h="37020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实验次数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020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电压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/V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020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电流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/A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613410" y="5042535"/>
            <a:ext cx="1064196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(9)</a:t>
            </a:r>
            <a:r>
              <a:rPr lang="zh-CN" sz="2400">
                <a:ea typeface="宋体" panose="02010600030101010101" pitchFamily="2" charset="-122"/>
              </a:rPr>
              <a:t>根据表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中正确的数据可知，在电阻一定时，通过导体的电流与导体两端的电压成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2" name="矩形 1"/>
          <p:cNvSpPr/>
          <p:nvPr/>
        </p:nvSpPr>
        <p:spPr>
          <a:xfrm>
            <a:off x="10881097" y="1518012"/>
            <a:ext cx="3352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4045" y="1877060"/>
            <a:ext cx="10965180" cy="1198880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                                         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当电流为0.1 A时，滑动变阻器接入电路中的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电阻应该为25 Ω，而滑动变阻器的最大阻值只有20 Ω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09437" y="567980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正比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" name="组合 9"/>
          <p:cNvGrpSpPr/>
          <p:nvPr/>
        </p:nvGrpSpPr>
        <p:grpSpPr>
          <a:xfrm>
            <a:off x="1223010" y="1116330"/>
            <a:ext cx="6415405" cy="737235"/>
            <a:chOff x="894" y="2953"/>
            <a:chExt cx="10103" cy="1161"/>
          </a:xfrm>
        </p:grpSpPr>
        <p:sp>
          <p:nvSpPr>
            <p:cNvPr id="11" name="文本框 4"/>
            <p:cNvSpPr txBox="1"/>
            <p:nvPr/>
          </p:nvSpPr>
          <p:spPr>
            <a:xfrm>
              <a:off x="3894" y="2953"/>
              <a:ext cx="7103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测量小灯泡的电阻</a:t>
              </a:r>
              <a:r>
                <a:rPr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(6年未考)</a:t>
              </a:r>
              <a:endParaRPr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2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13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4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实验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5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5387975" y="2202180"/>
            <a:ext cx="18472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2400">
                <a:ea typeface="黑体" panose="02010609060101010101" pitchFamily="49" charset="-122"/>
              </a:rPr>
              <a:t>命题点</a:t>
            </a:r>
            <a:endParaRPr lang="zh-CN" altLang="en-US" sz="2400"/>
          </a:p>
        </p:txBody>
      </p:sp>
      <p:grpSp>
        <p:nvGrpSpPr>
          <p:cNvPr id="30" name="组合 29"/>
          <p:cNvGrpSpPr/>
          <p:nvPr/>
        </p:nvGrpSpPr>
        <p:grpSpPr>
          <a:xfrm>
            <a:off x="9184005" y="3923030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5" name="圆角矩形 4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6" name="流程图: 终止 5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7" name="椭圆 6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6" name="流程图: 摘录 1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007745" y="3080385"/>
            <a:ext cx="800798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【设计与进行实验】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1. </a:t>
            </a:r>
            <a:r>
              <a:rPr lang="zh-CN" sz="2400">
                <a:ea typeface="宋体" panose="02010600030101010101" pitchFamily="2" charset="-122"/>
              </a:rPr>
              <a:t>使小灯泡正常发光的操作：移动滑片，使</a:t>
            </a:r>
            <a:r>
              <a:rPr lang="zh-CN" sz="2400" u="sng">
                <a:ea typeface="宋体" panose="02010600030101010101" pitchFamily="2" charset="-122"/>
              </a:rPr>
              <a:t>电压表示数等于</a:t>
            </a:r>
            <a:r>
              <a:rPr lang="zh-CN" sz="2400" u="sng">
                <a:latin typeface="Times New Roman" panose="02020603050405020304" pitchFamily="18" charset="0"/>
                <a:ea typeface="宋体" panose="02010600030101010101" pitchFamily="2" charset="-122"/>
              </a:rPr>
              <a:t>小灯泡的额定电压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>
                <a:ea typeface="宋体" panose="02010600030101010101" pitchFamily="2" charset="-122"/>
              </a:rPr>
              <a:t>滑动变阻器规格选取：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滑动变阻器的最大电流需大于测量过程中的最大电流；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034415" y="141605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ea typeface="宋体" panose="02010600030101010101" pitchFamily="2" charset="-122"/>
              </a:rPr>
              <a:t>滑动变阻器的最大阻值选取：</a:t>
            </a:r>
            <a:endParaRPr lang="zh-CN" altLang="en-US" sz="2400"/>
          </a:p>
        </p:txBody>
      </p:sp>
      <p:pic>
        <p:nvPicPr>
          <p:cNvPr id="2" name="图片 -214748188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5180" y="2225675"/>
            <a:ext cx="5502275" cy="21659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155065" y="4556760"/>
            <a:ext cx="769175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sz="2400">
                <a:ea typeface="宋体" panose="02010600030101010101" pitchFamily="2" charset="-122"/>
              </a:rPr>
              <a:t>多次测量的目的：测量小灯泡在不同电压下的电阻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4. </a:t>
            </a:r>
            <a:r>
              <a:rPr lang="zh-CN" sz="2400">
                <a:ea typeface="宋体" panose="02010600030101010101" pitchFamily="2" charset="-122"/>
              </a:rPr>
              <a:t>实验数据表格设计及数据记录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06145" y="1284605"/>
            <a:ext cx="1027303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【分析数据，总结结论】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5. </a:t>
            </a:r>
            <a:r>
              <a:rPr lang="zh-CN" sz="2400">
                <a:ea typeface="宋体" panose="02010600030101010101" pitchFamily="2" charset="-122"/>
              </a:rPr>
              <a:t>计算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小灯泡的电阻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6. </a:t>
            </a:r>
            <a:r>
              <a:rPr lang="zh-CN" sz="2400">
                <a:ea typeface="宋体" panose="02010600030101010101" pitchFamily="2" charset="-122"/>
              </a:rPr>
              <a:t>根据数据画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－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sz="2400">
                <a:ea typeface="宋体" panose="02010600030101010101" pitchFamily="2" charset="-122"/>
              </a:rPr>
              <a:t>图像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7. </a:t>
            </a:r>
            <a:r>
              <a:rPr lang="zh-CN" sz="2400">
                <a:ea typeface="宋体" panose="02010600030101010101" pitchFamily="2" charset="-122"/>
              </a:rPr>
              <a:t>判断小灯泡电阻随温度变化的关系：</a:t>
            </a:r>
            <a:r>
              <a:rPr lang="zh-CN" sz="2400" u="sng">
                <a:ea typeface="宋体" panose="02010600030101010101" pitchFamily="2" charset="-122"/>
              </a:rPr>
              <a:t>温度越高，小灯泡的电阻越大</a:t>
            </a:r>
            <a:r>
              <a:rPr lang="zh-CN" sz="2400">
                <a:ea typeface="黑体" panose="02010609060101010101" pitchFamily="49" charset="-122"/>
              </a:rPr>
              <a:t>【交流与反思】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8. </a:t>
            </a:r>
            <a:r>
              <a:rPr lang="zh-CN" sz="2400">
                <a:ea typeface="宋体" panose="02010600030101010101" pitchFamily="2" charset="-122"/>
              </a:rPr>
              <a:t>实验评估：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不能求小灯泡平均电阻的原因：灯丝电阻随温度变化而变化，求平均值没有意义；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不能用小灯泡探究电流与电压的关系的原因：小灯泡灯丝电阻不是定值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4"/>
          <p:cNvGrpSpPr/>
          <p:nvPr/>
        </p:nvGrpSpPr>
        <p:grpSpPr>
          <a:xfrm>
            <a:off x="742759" y="886470"/>
            <a:ext cx="10515147" cy="645159"/>
            <a:chOff x="1208" y="1182"/>
            <a:chExt cx="16640" cy="1018"/>
          </a:xfrm>
        </p:grpSpPr>
        <p:pic>
          <p:nvPicPr>
            <p:cNvPr id="4" name="图片 1" descr="F:\河南面对面外协做课件文件\2020季面对面课件版式\2020面对面备用标（全）\一级标（16字）.tif一级标（16字）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>
            <a:xfrm>
              <a:off x="1208" y="1322"/>
              <a:ext cx="16640" cy="71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文本框 10"/>
            <p:cNvSpPr txBox="1"/>
            <p:nvPr/>
          </p:nvSpPr>
          <p:spPr>
            <a:xfrm>
              <a:off x="4719" y="1182"/>
              <a:ext cx="9759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河南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6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年真题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、备用卷精讲练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41045" y="1689735"/>
            <a:ext cx="9894570" cy="534670"/>
            <a:chOff x="1505" y="7520"/>
            <a:chExt cx="15582" cy="842"/>
          </a:xfrm>
        </p:grpSpPr>
        <p:grpSp>
          <p:nvGrpSpPr>
            <p:cNvPr id="9" name="组合 8"/>
            <p:cNvGrpSpPr/>
            <p:nvPr/>
          </p:nvGrpSpPr>
          <p:grpSpPr>
            <a:xfrm>
              <a:off x="1505" y="7520"/>
              <a:ext cx="2496" cy="822"/>
              <a:chOff x="1606" y="7520"/>
              <a:chExt cx="2496" cy="822"/>
            </a:xfrm>
          </p:grpSpPr>
          <p:pic>
            <p:nvPicPr>
              <p:cNvPr id="10" name="图片 9" descr="考点·3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606" y="7561"/>
                <a:ext cx="2496" cy="741"/>
              </a:xfrm>
              <a:prstGeom prst="rect">
                <a:avLst/>
              </a:prstGeom>
            </p:spPr>
          </p:pic>
          <p:sp>
            <p:nvSpPr>
              <p:cNvPr id="11" name="文本框 10"/>
              <p:cNvSpPr txBox="1"/>
              <p:nvPr/>
            </p:nvSpPr>
            <p:spPr>
              <a:xfrm>
                <a:off x="1743" y="7520"/>
                <a:ext cx="1977" cy="822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p>
                <a:pPr algn="ctr"/>
                <a:r>
                  <a:rPr lang="zh-CN" altLang="en-US" sz="2800" b="1">
                    <a:latin typeface="黑体" panose="02010609060101010101" pitchFamily="49" charset="-122"/>
                    <a:ea typeface="黑体" panose="02010609060101010101" pitchFamily="49" charset="-122"/>
                  </a:rPr>
                  <a:t>命题点</a:t>
                </a:r>
                <a:endParaRPr lang="zh-CN" altLang="en-US" sz="2800" b="1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2" name="文本框 4"/>
            <p:cNvSpPr txBox="1"/>
            <p:nvPr/>
          </p:nvSpPr>
          <p:spPr>
            <a:xfrm>
              <a:off x="4007" y="7540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长度和时间的测量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省卷3考；昆明卷2考；曲靖卷5考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41045" y="2268855"/>
            <a:ext cx="1060894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>
                <a:cs typeface="楷体_GB2312" charset="0"/>
              </a:rPr>
              <a:t>河南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19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8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小芳利用图甲所示的电路测量未知电阻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sz="2400">
                <a:ea typeface="宋体" panose="02010600030101010101" pitchFamily="2" charset="-122"/>
              </a:rPr>
              <a:t>的阻值，阻值大约为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 Ω.(1)</a:t>
            </a:r>
            <a:r>
              <a:rPr lang="zh-CN" sz="2400">
                <a:ea typeface="宋体" panose="02010600030101010101" pitchFamily="2" charset="-122"/>
              </a:rPr>
              <a:t>请你根据电路图，用笔画线代替导线，在图乙中完成实验电路的连接．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闭合开关前，应将滑动变阻器的滑片置于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pic>
        <p:nvPicPr>
          <p:cNvPr id="17" name="图片 979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2917825" y="4575810"/>
            <a:ext cx="1845945" cy="144526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-214748189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66815" y="4575810"/>
            <a:ext cx="2332355" cy="14439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文本框 12"/>
          <p:cNvSpPr txBox="1"/>
          <p:nvPr/>
        </p:nvSpPr>
        <p:spPr>
          <a:xfrm>
            <a:off x="3627755" y="5885815"/>
            <a:ext cx="43751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甲</a:t>
            </a:r>
            <a:endParaRPr lang="zh-CN" altLang="en-US" sz="1800"/>
          </a:p>
        </p:txBody>
      </p:sp>
      <p:sp>
        <p:nvSpPr>
          <p:cNvPr id="14" name="文本框 13"/>
          <p:cNvSpPr txBox="1"/>
          <p:nvPr/>
        </p:nvSpPr>
        <p:spPr>
          <a:xfrm>
            <a:off x="7215505" y="5957570"/>
            <a:ext cx="62357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乙</a:t>
            </a:r>
            <a:endParaRPr lang="zh-CN" altLang="en-US" sz="1800"/>
          </a:p>
        </p:txBody>
      </p:sp>
      <p:sp>
        <p:nvSpPr>
          <p:cNvPr id="15" name="文本框 14"/>
          <p:cNvSpPr txBox="1"/>
          <p:nvPr/>
        </p:nvSpPr>
        <p:spPr>
          <a:xfrm>
            <a:off x="5062855" y="5885815"/>
            <a:ext cx="10661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grpSp>
        <p:nvGrpSpPr>
          <p:cNvPr id="8" name="组合 7"/>
          <p:cNvGrpSpPr/>
          <p:nvPr/>
        </p:nvGrpSpPr>
        <p:grpSpPr>
          <a:xfrm>
            <a:off x="6490335" y="5016500"/>
            <a:ext cx="1531620" cy="648970"/>
            <a:chOff x="10220" y="8126"/>
            <a:chExt cx="2412" cy="1022"/>
          </a:xfrm>
        </p:grpSpPr>
        <p:sp>
          <p:nvSpPr>
            <p:cNvPr id="6" name="任意多边形 5"/>
            <p:cNvSpPr/>
            <p:nvPr/>
          </p:nvSpPr>
          <p:spPr>
            <a:xfrm>
              <a:off x="10220" y="8856"/>
              <a:ext cx="1170" cy="293"/>
            </a:xfrm>
            <a:custGeom>
              <a:avLst/>
              <a:gdLst>
                <a:gd name="connisteX0" fmla="*/ 0 w 742950"/>
                <a:gd name="connsiteY0" fmla="*/ 0 h 186055"/>
                <a:gd name="connisteX1" fmla="*/ 252095 w 742950"/>
                <a:gd name="connsiteY1" fmla="*/ 186055 h 186055"/>
                <a:gd name="connisteX2" fmla="*/ 742950 w 742950"/>
                <a:gd name="connsiteY2" fmla="*/ 0 h 186055"/>
                <a:gd name="connisteX3" fmla="*/ 902335 w 742950"/>
                <a:gd name="connsiteY3" fmla="*/ 80010 h 18605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</a:cxnLst>
              <a:rect l="l" t="t" r="r" b="b"/>
              <a:pathLst>
                <a:path w="742950" h="186055">
                  <a:moveTo>
                    <a:pt x="0" y="0"/>
                  </a:moveTo>
                  <a:cubicBezTo>
                    <a:pt x="40640" y="40640"/>
                    <a:pt x="103505" y="186055"/>
                    <a:pt x="252095" y="186055"/>
                  </a:cubicBezTo>
                  <a:cubicBezTo>
                    <a:pt x="400685" y="186055"/>
                    <a:pt x="612775" y="20955"/>
                    <a:pt x="742950" y="0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11784" y="8126"/>
              <a:ext cx="848" cy="814"/>
            </a:xfrm>
            <a:custGeom>
              <a:avLst/>
              <a:gdLst>
                <a:gd name="connisteX0" fmla="*/ 0 w 538480"/>
                <a:gd name="connsiteY0" fmla="*/ 499751 h 516718"/>
                <a:gd name="connisteX1" fmla="*/ 269240 w 538480"/>
                <a:gd name="connsiteY1" fmla="*/ 499751 h 516718"/>
                <a:gd name="connisteX2" fmla="*/ 389255 w 538480"/>
                <a:gd name="connsiteY2" fmla="*/ 320046 h 516718"/>
                <a:gd name="connisteX3" fmla="*/ 419100 w 538480"/>
                <a:gd name="connsiteY3" fmla="*/ 50806 h 516718"/>
                <a:gd name="connisteX4" fmla="*/ 538480 w 538480"/>
                <a:gd name="connsiteY4" fmla="*/ 20961 h 516718"/>
                <a:gd name="connisteX5" fmla="*/ 957580 w 538480"/>
                <a:gd name="connsiteY5" fmla="*/ 215271 h 51671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</a:cxnLst>
              <a:rect l="l" t="t" r="r" b="b"/>
              <a:pathLst>
                <a:path w="538480" h="516718">
                  <a:moveTo>
                    <a:pt x="0" y="499751"/>
                  </a:moveTo>
                  <a:cubicBezTo>
                    <a:pt x="51435" y="503561"/>
                    <a:pt x="191135" y="535946"/>
                    <a:pt x="269240" y="499751"/>
                  </a:cubicBezTo>
                  <a:cubicBezTo>
                    <a:pt x="347345" y="463556"/>
                    <a:pt x="359410" y="409581"/>
                    <a:pt x="389255" y="320046"/>
                  </a:cubicBezTo>
                  <a:cubicBezTo>
                    <a:pt x="419100" y="230511"/>
                    <a:pt x="389255" y="110496"/>
                    <a:pt x="419100" y="50806"/>
                  </a:cubicBezTo>
                  <a:cubicBezTo>
                    <a:pt x="448945" y="-8884"/>
                    <a:pt x="430530" y="-12059"/>
                    <a:pt x="538480" y="20961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6" name="矩形 15"/>
          <p:cNvSpPr/>
          <p:nvPr/>
        </p:nvSpPr>
        <p:spPr>
          <a:xfrm>
            <a:off x="6934572" y="4029437"/>
            <a:ext cx="368935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zh-CN" sz="2400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" name="组合 19"/>
          <p:cNvGrpSpPr/>
          <p:nvPr/>
        </p:nvGrpSpPr>
        <p:grpSpPr>
          <a:xfrm>
            <a:off x="1012825" y="989965"/>
            <a:ext cx="9739630" cy="622935"/>
            <a:chOff x="1566" y="1660"/>
            <a:chExt cx="15338" cy="981"/>
          </a:xfrm>
        </p:grpSpPr>
        <p:pic>
          <p:nvPicPr>
            <p:cNvPr id="21" name="图片 20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0"/>
              <a:ext cx="15338" cy="920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012825" y="1772920"/>
            <a:ext cx="974026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岳阳改编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利用图甲测量小灯泡的电阻，已知小灯泡的额定电压为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2.5 V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，额定功率约为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0.6 W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，电源电压恒定不变．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188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-901" t="-1295" r="33307" b="-5505"/>
          <a:stretch>
            <a:fillRect/>
          </a:stretch>
        </p:blipFill>
        <p:spPr>
          <a:xfrm>
            <a:off x="7833995" y="3115310"/>
            <a:ext cx="3618230" cy="25730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152890" y="5814060"/>
            <a:ext cx="10325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例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4" name="文本框 3"/>
          <p:cNvSpPr txBox="1"/>
          <p:nvPr/>
        </p:nvSpPr>
        <p:spPr>
          <a:xfrm>
            <a:off x="1012825" y="2896235"/>
            <a:ext cx="685101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请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用笔画线代替导线，在图甲中完成实物电路连接．</a:t>
            </a:r>
            <a:r>
              <a:rPr lang="zh-CN" sz="2400">
                <a:ea typeface="宋体" panose="02010600030101010101" pitchFamily="2" charset="-122"/>
              </a:rPr>
              <a:t>要求滑片向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端移动时小灯泡变亮．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闭合开关后，发现小灯泡不亮，则接下来合理的操作是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填字母代号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A. </a:t>
            </a:r>
            <a:r>
              <a:rPr lang="zh-CN" sz="2400">
                <a:ea typeface="宋体" panose="02010600030101010101" pitchFamily="2" charset="-122"/>
              </a:rPr>
              <a:t>断开开关，更换小灯泡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移动滑动变阻器，观察小灯泡是否发光</a:t>
            </a:r>
            <a:endParaRPr lang="zh-CN" altLang="en-US" sz="2400"/>
          </a:p>
        </p:txBody>
      </p:sp>
      <p:sp>
        <p:nvSpPr>
          <p:cNvPr id="10" name="矩形 9"/>
          <p:cNvSpPr/>
          <p:nvPr/>
        </p:nvSpPr>
        <p:spPr>
          <a:xfrm>
            <a:off x="2557517" y="4675232"/>
            <a:ext cx="3860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954770" y="3595370"/>
            <a:ext cx="2315210" cy="1566545"/>
            <a:chOff x="14101" y="5662"/>
            <a:chExt cx="3646" cy="2467"/>
          </a:xfrm>
        </p:grpSpPr>
        <p:sp>
          <p:nvSpPr>
            <p:cNvPr id="5" name="任意多边形 4"/>
            <p:cNvSpPr/>
            <p:nvPr/>
          </p:nvSpPr>
          <p:spPr>
            <a:xfrm>
              <a:off x="14101" y="5662"/>
              <a:ext cx="306" cy="1083"/>
            </a:xfrm>
            <a:custGeom>
              <a:avLst/>
              <a:gdLst>
                <a:gd name="connisteX0" fmla="*/ 194310 w 194310"/>
                <a:gd name="connsiteY0" fmla="*/ 687705 h 687705"/>
                <a:gd name="connisteX1" fmla="*/ 0 w 194310"/>
                <a:gd name="connsiteY1" fmla="*/ 0 h 687705"/>
                <a:gd name="connisteX2" fmla="*/ 194310 w 194310"/>
                <a:gd name="connsiteY2" fmla="*/ -104775 h 68770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</a:cxnLst>
              <a:rect l="l" t="t" r="r" b="b"/>
              <a:pathLst>
                <a:path w="194310" h="687705">
                  <a:moveTo>
                    <a:pt x="194310" y="687705"/>
                  </a:moveTo>
                  <a:cubicBezTo>
                    <a:pt x="151765" y="552450"/>
                    <a:pt x="0" y="158750"/>
                    <a:pt x="0" y="0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16093" y="6227"/>
              <a:ext cx="1654" cy="1225"/>
            </a:xfrm>
            <a:custGeom>
              <a:avLst/>
              <a:gdLst>
                <a:gd name="connisteX0" fmla="*/ 36102 w 1050496"/>
                <a:gd name="connsiteY0" fmla="*/ 0 h 777875"/>
                <a:gd name="connisteX1" fmla="*/ 111032 w 1050496"/>
                <a:gd name="connsiteY1" fmla="*/ 374015 h 777875"/>
                <a:gd name="connisteX2" fmla="*/ 993682 w 1050496"/>
                <a:gd name="connsiteY2" fmla="*/ 493395 h 777875"/>
                <a:gd name="connisteX3" fmla="*/ 918752 w 1050496"/>
                <a:gd name="connsiteY3" fmla="*/ 777875 h 777875"/>
                <a:gd name="connisteX4" fmla="*/ 978442 w 1050496"/>
                <a:gd name="connsiteY4" fmla="*/ 732790 h 77787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</a:cxnLst>
              <a:rect l="l" t="t" r="r" b="b"/>
              <a:pathLst>
                <a:path w="1050496" h="777875">
                  <a:moveTo>
                    <a:pt x="36102" y="0"/>
                  </a:moveTo>
                  <a:cubicBezTo>
                    <a:pt x="33562" y="72390"/>
                    <a:pt x="-80738" y="275590"/>
                    <a:pt x="111032" y="374015"/>
                  </a:cubicBezTo>
                  <a:cubicBezTo>
                    <a:pt x="302802" y="472440"/>
                    <a:pt x="832392" y="412750"/>
                    <a:pt x="993682" y="493395"/>
                  </a:cubicBezTo>
                  <a:cubicBezTo>
                    <a:pt x="1154972" y="574040"/>
                    <a:pt x="921927" y="730250"/>
                    <a:pt x="918752" y="777875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15726" y="7711"/>
              <a:ext cx="1055" cy="419"/>
            </a:xfrm>
            <a:custGeom>
              <a:avLst/>
              <a:gdLst>
                <a:gd name="connisteX0" fmla="*/ 0 w 669874"/>
                <a:gd name="connsiteY0" fmla="*/ 29845 h 266287"/>
                <a:gd name="connisteX1" fmla="*/ 358775 w 669874"/>
                <a:gd name="connsiteY1" fmla="*/ 254635 h 266287"/>
                <a:gd name="connisteX2" fmla="*/ 658495 w 669874"/>
                <a:gd name="connsiteY2" fmla="*/ 194310 h 266287"/>
                <a:gd name="connisteX3" fmla="*/ 583565 w 669874"/>
                <a:gd name="connsiteY3" fmla="*/ 0 h 266287"/>
                <a:gd name="connisteX4" fmla="*/ 568325 w 669874"/>
                <a:gd name="connsiteY4" fmla="*/ -598170 h 266287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</a:cxnLst>
              <a:rect l="l" t="t" r="r" b="b"/>
              <a:pathLst>
                <a:path w="669874" h="266287">
                  <a:moveTo>
                    <a:pt x="0" y="29845"/>
                  </a:moveTo>
                  <a:cubicBezTo>
                    <a:pt x="66040" y="76200"/>
                    <a:pt x="227330" y="221615"/>
                    <a:pt x="358775" y="254635"/>
                  </a:cubicBezTo>
                  <a:cubicBezTo>
                    <a:pt x="490220" y="287655"/>
                    <a:pt x="613410" y="245110"/>
                    <a:pt x="658495" y="194310"/>
                  </a:cubicBezTo>
                  <a:cubicBezTo>
                    <a:pt x="703580" y="143510"/>
                    <a:pt x="601345" y="158750"/>
                    <a:pt x="583565" y="0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-2147481881"/>
          <p:cNvPicPr>
            <a:picLocks noChangeAspect="1"/>
          </p:cNvPicPr>
          <p:nvPr/>
        </p:nvPicPr>
        <p:blipFill>
          <a:blip r:embed="rId1"/>
          <a:srcRect l="65196" t="22049" r="252" b="-2149"/>
          <a:stretch>
            <a:fillRect/>
          </a:stretch>
        </p:blipFill>
        <p:spPr>
          <a:xfrm>
            <a:off x="8522335" y="959485"/>
            <a:ext cx="2737485" cy="28562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572770" y="784860"/>
            <a:ext cx="842073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>
                <a:ea typeface="宋体" panose="02010600030101010101" pitchFamily="2" charset="-122"/>
              </a:rPr>
              <a:t>当小灯泡正常发光时，电流表示数如图乙，则小灯泡正常发光时的电流为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________A</a:t>
            </a:r>
            <a:r>
              <a:rPr lang="zh-CN" sz="2400">
                <a:ea typeface="宋体" panose="02010600030101010101" pitchFamily="2" charset="-122"/>
              </a:rPr>
              <a:t>，小灯泡正常发光时的电阻为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________Ω(</a:t>
            </a:r>
            <a:r>
              <a:rPr lang="zh-CN" sz="2400">
                <a:ea typeface="宋体" panose="02010600030101010101" pitchFamily="2" charset="-122"/>
              </a:rPr>
              <a:t>结果保留一位小数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(4)</a:t>
            </a:r>
            <a:r>
              <a:rPr lang="zh-CN" sz="2400">
                <a:ea typeface="宋体" panose="02010600030101010101" pitchFamily="2" charset="-122"/>
              </a:rPr>
              <a:t>某同学根据记录的部分实验数据，计算出小灯泡的电阻，发现有一组测量数据存在错误．请指出错误数据的序号并说明判断依据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_.</a:t>
            </a:r>
            <a:endParaRPr lang="zh-CN" altLang="en-US" sz="2400"/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1736090" y="4344035"/>
          <a:ext cx="8477250" cy="1925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37690"/>
                <a:gridCol w="1726565"/>
                <a:gridCol w="1703070"/>
                <a:gridCol w="1720850"/>
                <a:gridCol w="1489075"/>
              </a:tblGrid>
              <a:tr h="481330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序号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330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/V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330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/A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330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/Ω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2988047" y="1446257"/>
            <a:ext cx="7162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0.28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78907" y="2020297"/>
            <a:ext cx="5638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8.9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68212" y="3670662"/>
            <a:ext cx="64312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第2组数据错误，灯丝电阻随温度的升高而增大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" name="组合 32"/>
          <p:cNvGrpSpPr/>
          <p:nvPr/>
        </p:nvGrpSpPr>
        <p:grpSpPr>
          <a:xfrm>
            <a:off x="901065" y="1477010"/>
            <a:ext cx="1838960" cy="474345"/>
            <a:chOff x="1318" y="2359"/>
            <a:chExt cx="2896" cy="747"/>
          </a:xfrm>
        </p:grpSpPr>
        <p:pic>
          <p:nvPicPr>
            <p:cNvPr id="34" name="图片 33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拓展设问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72160" y="1901190"/>
            <a:ext cx="1086866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(5)</a:t>
            </a:r>
            <a:r>
              <a:rPr lang="zh-CN" sz="2400">
                <a:ea typeface="宋体" panose="02010600030101010101" pitchFamily="2" charset="-122"/>
              </a:rPr>
              <a:t>闭合开关，移动滑动变阻器，小灯泡不亮，电压表无示数，电流表有示数，原因可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能是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(6)</a:t>
            </a:r>
            <a:r>
              <a:rPr lang="zh-CN" sz="2400">
                <a:ea typeface="宋体" panose="02010600030101010101" pitchFamily="2" charset="-122"/>
              </a:rPr>
              <a:t>当滑动变阻器移到某一位置时，电压表示数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如图丙所示，此时小灯泡两端电压为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________V</a:t>
            </a:r>
            <a:r>
              <a:rPr lang="zh-CN" sz="2400">
                <a:ea typeface="宋体" panose="02010600030101010101" pitchFamily="2" charset="-122"/>
              </a:rPr>
              <a:t>，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要测量小灯泡正常发光时的电阻，应将滑动变阻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器的滑片向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左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右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移，直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至电压表的示数为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________V.</a:t>
            </a:r>
            <a:endParaRPr lang="zh-CN" altLang="en-US" sz="2400"/>
          </a:p>
        </p:txBody>
      </p:sp>
      <p:pic>
        <p:nvPicPr>
          <p:cNvPr id="2" name="图片 -214748187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76870" y="2835275"/>
            <a:ext cx="3009265" cy="21913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368155" y="5240020"/>
            <a:ext cx="5143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丙</a:t>
            </a:r>
            <a:endParaRPr lang="zh-CN" altLang="en-US" sz="1800"/>
          </a:p>
        </p:txBody>
      </p:sp>
      <p:sp>
        <p:nvSpPr>
          <p:cNvPr id="10" name="矩形 9"/>
          <p:cNvSpPr/>
          <p:nvPr/>
        </p:nvSpPr>
        <p:spPr>
          <a:xfrm>
            <a:off x="2414007" y="2594337"/>
            <a:ext cx="17068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小灯泡短路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01757" y="3670662"/>
            <a:ext cx="5638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2.1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01027" y="4746987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左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33842" y="5321027"/>
            <a:ext cx="5638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2.5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003300" y="1024255"/>
            <a:ext cx="1005268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(7)</a:t>
            </a:r>
            <a:r>
              <a:rPr lang="zh-CN" sz="2400">
                <a:ea typeface="宋体" panose="02010600030101010101" pitchFamily="2" charset="-122"/>
              </a:rPr>
              <a:t>请根据表中正确数据，在图丁中作出小灯泡的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－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sz="2400">
                <a:ea typeface="宋体" panose="02010600030101010101" pitchFamily="2" charset="-122"/>
              </a:rPr>
              <a:t>图像．根据图像可知电流与电压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成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不成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正比，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能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不能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用该电路来探究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电流与电压的关系</a:t>
            </a:r>
            <a:r>
              <a:rPr lang="zh-CN" sz="2400">
                <a:ea typeface="宋体" panose="02010600030101010101" pitchFamily="2" charset="-122"/>
                <a:cs typeface="Times New Roman" panose="02020603050405020304" pitchFamily="18" charset="0"/>
              </a:rPr>
              <a:t>”．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(8)</a:t>
            </a:r>
            <a:r>
              <a:rPr lang="zh-CN" sz="2400">
                <a:ea typeface="宋体" panose="02010600030101010101" pitchFamily="2" charset="-122"/>
              </a:rPr>
              <a:t>该同学分别求出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>
                <a:ea typeface="宋体" panose="02010600030101010101" pitchFamily="2" charset="-122"/>
              </a:rPr>
              <a:t>次实验中小灯泡的电阻，然后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求出平均电阻，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该同学的做法是否合理？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原因是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(9)</a:t>
            </a:r>
            <a:r>
              <a:rPr lang="zh-CN" sz="2400">
                <a:ea typeface="宋体" panose="02010600030101010101" pitchFamily="2" charset="-122"/>
              </a:rPr>
              <a:t>实验中有规格分别为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(50 Ω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1.5 A)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(100 Ω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A)</a:t>
            </a:r>
            <a:r>
              <a:rPr lang="zh-CN" sz="2400">
                <a:ea typeface="宋体" panose="02010600030101010101" pitchFamily="2" charset="-122"/>
              </a:rPr>
              <a:t>的两个滑动变阻器可供选取，本实验选用的滑动变阻器是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填字母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pic>
        <p:nvPicPr>
          <p:cNvPr id="2" name="图片 -214748187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19465" y="1889125"/>
            <a:ext cx="2790190" cy="25279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439910" y="4594225"/>
            <a:ext cx="5302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丁</a:t>
            </a:r>
            <a:endParaRPr lang="zh-CN" altLang="en-US" sz="1800"/>
          </a:p>
        </p:txBody>
      </p:sp>
      <p:sp>
        <p:nvSpPr>
          <p:cNvPr id="10" name="矩形 9"/>
          <p:cNvSpPr/>
          <p:nvPr/>
        </p:nvSpPr>
        <p:spPr>
          <a:xfrm>
            <a:off x="2701027" y="173327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不成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65927" y="223556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不能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575797" y="3885927"/>
            <a:ext cx="10972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不合理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55232" y="4459967"/>
            <a:ext cx="5059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因为小灯泡的电阻随温度变化而变化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75797" y="5536292"/>
            <a:ext cx="368935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zh-CN" sz="2400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8964295" y="2303780"/>
            <a:ext cx="1581150" cy="1691005"/>
            <a:chOff x="13551" y="3741"/>
            <a:chExt cx="2490" cy="2663"/>
          </a:xfrm>
        </p:grpSpPr>
        <p:sp>
          <p:nvSpPr>
            <p:cNvPr id="8" name="椭圆 7"/>
            <p:cNvSpPr/>
            <p:nvPr/>
          </p:nvSpPr>
          <p:spPr>
            <a:xfrm>
              <a:off x="13551" y="6302"/>
              <a:ext cx="102" cy="10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15559" y="4581"/>
              <a:ext cx="102" cy="10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15939" y="3741"/>
              <a:ext cx="102" cy="10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8679815" y="2326640"/>
            <a:ext cx="1840230" cy="1738630"/>
          </a:xfrm>
          <a:custGeom>
            <a:avLst/>
            <a:gdLst>
              <a:gd name="connisteX0" fmla="*/ 0 w 1840230"/>
              <a:gd name="connsiteY0" fmla="*/ 1720215 h 1738335"/>
              <a:gd name="connisteX1" fmla="*/ 314325 w 1840230"/>
              <a:gd name="connsiteY1" fmla="*/ 1630680 h 1738335"/>
              <a:gd name="connisteX2" fmla="*/ 1301750 w 1840230"/>
              <a:gd name="connsiteY2" fmla="*/ 868045 h 1738335"/>
              <a:gd name="connisteX3" fmla="*/ 1600835 w 1840230"/>
              <a:gd name="connsiteY3" fmla="*/ 508635 h 1738335"/>
              <a:gd name="connisteX4" fmla="*/ 1840230 w 1840230"/>
              <a:gd name="connsiteY4" fmla="*/ 0 h 1738335"/>
              <a:gd name="connisteX5" fmla="*/ 2438400 w 1840230"/>
              <a:gd name="connsiteY5" fmla="*/ -612775 h 173833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1840230" h="1738335">
                <a:moveTo>
                  <a:pt x="0" y="1720215"/>
                </a:moveTo>
                <a:cubicBezTo>
                  <a:pt x="43180" y="1717675"/>
                  <a:pt x="53975" y="1800860"/>
                  <a:pt x="314325" y="1630680"/>
                </a:cubicBezTo>
                <a:cubicBezTo>
                  <a:pt x="574675" y="1460500"/>
                  <a:pt x="1044575" y="1092200"/>
                  <a:pt x="1301750" y="868045"/>
                </a:cubicBezTo>
                <a:cubicBezTo>
                  <a:pt x="1558925" y="643890"/>
                  <a:pt x="1492885" y="681990"/>
                  <a:pt x="1600835" y="508635"/>
                </a:cubicBezTo>
                <a:cubicBezTo>
                  <a:pt x="1708785" y="335280"/>
                  <a:pt x="1672590" y="224155"/>
                  <a:pt x="1840230" y="0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17245" y="1332230"/>
            <a:ext cx="1024064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(10)</a:t>
            </a:r>
            <a:r>
              <a:rPr lang="zh-CN" sz="2400">
                <a:ea typeface="宋体" panose="02010600030101010101" pitchFamily="2" charset="-122"/>
              </a:rPr>
              <a:t>实验中若电压表发生故障不能使用，该同学添加一个已知阻值的定值电阻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，分别设计了下列三个电路．其中不能测出小灯泡电阻的是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________. (</a:t>
            </a:r>
            <a:r>
              <a:rPr lang="zh-CN" sz="2400">
                <a:ea typeface="宋体" panose="02010600030101010101" pitchFamily="2" charset="-122"/>
              </a:rPr>
              <a:t>填序号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pic>
        <p:nvPicPr>
          <p:cNvPr id="18" name="图片 980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4265930" y="2971800"/>
            <a:ext cx="3660140" cy="277177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9804772" y="2020297"/>
            <a:ext cx="3860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" name="组合 9"/>
          <p:cNvGrpSpPr/>
          <p:nvPr/>
        </p:nvGrpSpPr>
        <p:grpSpPr>
          <a:xfrm>
            <a:off x="1151255" y="1172845"/>
            <a:ext cx="6525260" cy="737235"/>
            <a:chOff x="894" y="2929"/>
            <a:chExt cx="10276" cy="1161"/>
          </a:xfrm>
        </p:grpSpPr>
        <p:sp>
          <p:nvSpPr>
            <p:cNvPr id="11" name="文本框 4"/>
            <p:cNvSpPr txBox="1"/>
            <p:nvPr/>
          </p:nvSpPr>
          <p:spPr>
            <a:xfrm>
              <a:off x="3894" y="2929"/>
              <a:ext cx="7276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特殊方法测电阻</a:t>
              </a:r>
              <a:r>
                <a:rPr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[2018.19(5)]</a:t>
              </a:r>
              <a:endParaRPr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2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13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4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实验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5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1079500" y="2021840"/>
            <a:ext cx="961390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类型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sz="2400">
                <a:ea typeface="黑体" panose="02010609060101010101" pitchFamily="49" charset="-122"/>
              </a:rPr>
              <a:t>　缺电流表【思路分析】</a:t>
            </a:r>
            <a:r>
              <a:rPr lang="zh-CN" sz="2400">
                <a:ea typeface="宋体" panose="02010600030101010101" pitchFamily="2" charset="-122"/>
              </a:rPr>
              <a:t>利用</a:t>
            </a:r>
            <a:r>
              <a:rPr lang="zh-CN" sz="2400" u="sng">
                <a:ea typeface="宋体" panose="02010600030101010101" pitchFamily="2" charset="-122"/>
              </a:rPr>
              <a:t>电压表并联定值电阻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或已知最大阻值的滑动变阻器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u="sng">
                <a:ea typeface="宋体" panose="02010600030101010101" pitchFamily="2" charset="-122"/>
              </a:rPr>
              <a:t>等效替代电流表</a:t>
            </a:r>
            <a:r>
              <a:rPr lang="zh-CN" sz="2400">
                <a:ea typeface="宋体" panose="02010600030101010101" pitchFamily="2" charset="-122"/>
              </a:rPr>
              <a:t>，如图所示</a:t>
            </a:r>
            <a:endParaRPr lang="zh-CN" altLang="en-US" sz="2400"/>
          </a:p>
        </p:txBody>
      </p:sp>
      <p:pic>
        <p:nvPicPr>
          <p:cNvPr id="19" name="图片 981"/>
          <p:cNvPicPr>
            <a:picLocks noChangeAspect="1"/>
          </p:cNvPicPr>
          <p:nvPr/>
        </p:nvPicPr>
        <p:blipFill>
          <a:blip r:embed="rId2" r:link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0295" y="4041775"/>
            <a:ext cx="5015865" cy="14516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" name="组合 19"/>
          <p:cNvGrpSpPr/>
          <p:nvPr/>
        </p:nvGrpSpPr>
        <p:grpSpPr>
          <a:xfrm>
            <a:off x="1084580" y="1348740"/>
            <a:ext cx="9739630" cy="622935"/>
            <a:chOff x="1566" y="1660"/>
            <a:chExt cx="15338" cy="981"/>
          </a:xfrm>
        </p:grpSpPr>
        <p:pic>
          <p:nvPicPr>
            <p:cNvPr id="21" name="图片 20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0"/>
              <a:ext cx="15338" cy="920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156335" y="2254885"/>
            <a:ext cx="544068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(1)(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伏阻法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小明在进行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伏安法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测量定值电阻阻值的实验中，发现电流表已损坏，只添加两个开关，并用一个已知阻值为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的定值电阻替换滑动变阻器，实验电路如图甲所示．电源电压未知但不变，请将实验步骤补充完整：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187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6495" y="2809240"/>
            <a:ext cx="3089275" cy="20199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937625" y="4953000"/>
            <a:ext cx="4051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甲</a:t>
            </a:r>
            <a:endParaRPr lang="zh-CN" altLang="en-US" sz="1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56590" y="685165"/>
            <a:ext cx="1104138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>
                <a:ea typeface="宋体" panose="02010600030101010101" pitchFamily="2" charset="-122"/>
              </a:rPr>
              <a:t>闭合开关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，断开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，电压表示数为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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</a:t>
            </a:r>
            <a:r>
              <a:rPr lang="zh-CN" sz="2400">
                <a:ea typeface="宋体" panose="02010600030101010101" pitchFamily="2" charset="-122"/>
              </a:rPr>
              <a:t>，电压表示数为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③</a:t>
            </a:r>
            <a:r>
              <a:rPr lang="zh-CN" sz="2400">
                <a:ea typeface="宋体" panose="02010600030101010101" pitchFamily="2" charset="-122"/>
              </a:rPr>
              <a:t>未知电阻的阻值表达式为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____________(</a:t>
            </a:r>
            <a:r>
              <a:rPr lang="zh-CN" sz="2400">
                <a:ea typeface="宋体" panose="02010600030101010101" pitchFamily="2" charset="-122"/>
              </a:rPr>
              <a:t>用已知量和测量量表示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伏滑法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小红利用一个已知阻值为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的定值电阻和一个单刀双掷开关等器材设计了如图乙所示的电路，测量标有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“2.5 V”</a:t>
            </a:r>
            <a:r>
              <a:rPr lang="zh-CN" sz="2400">
                <a:ea typeface="宋体" panose="02010600030101010101" pitchFamily="2" charset="-122"/>
              </a:rPr>
              <a:t>小灯泡的电阻，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请你帮她完成下列实验步骤：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①</a:t>
            </a:r>
            <a:r>
              <a:rPr lang="zh-CN" sz="2400">
                <a:ea typeface="宋体" panose="02010600030101010101" pitchFamily="2" charset="-122"/>
              </a:rPr>
              <a:t>连接好实验电路，闭合开关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，将开关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拨到触点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“1”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“2”)</a:t>
            </a:r>
            <a:r>
              <a:rPr lang="zh-CN" sz="2400">
                <a:ea typeface="宋体" panose="02010600030101010101" pitchFamily="2" charset="-122"/>
              </a:rPr>
              <a:t>，移动滑片，使电压表的示数为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_____V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②</a:t>
            </a:r>
            <a:r>
              <a:rPr lang="zh-CN" sz="2400">
                <a:ea typeface="宋体" panose="02010600030101010101" pitchFamily="2" charset="-122"/>
              </a:rPr>
              <a:t>保持滑片的位置不动，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</a:t>
            </a:r>
            <a:r>
              <a:rPr lang="zh-CN" sz="2400">
                <a:ea typeface="宋体" panose="02010600030101010101" pitchFamily="2" charset="-122"/>
              </a:rPr>
              <a:t>，读出电压表的示数为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③</a:t>
            </a:r>
            <a:r>
              <a:rPr lang="zh-CN" sz="2400">
                <a:ea typeface="宋体" panose="02010600030101010101" pitchFamily="2" charset="-122"/>
              </a:rPr>
              <a:t>小灯泡正常发光时的电阻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____________(</a:t>
            </a:r>
            <a:r>
              <a:rPr lang="zh-CN" sz="2400">
                <a:ea typeface="宋体" panose="02010600030101010101" pitchFamily="2" charset="-122"/>
              </a:rPr>
              <a:t>用已知量和测量量表示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pic>
        <p:nvPicPr>
          <p:cNvPr id="2" name="图片 -214748187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92870" y="2880995"/>
            <a:ext cx="2023110" cy="19437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0659745" y="4737735"/>
            <a:ext cx="5461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乙</a:t>
            </a:r>
            <a:endParaRPr lang="zh-CN" altLang="en-US" sz="1800"/>
          </a:p>
        </p:txBody>
      </p:sp>
      <p:sp>
        <p:nvSpPr>
          <p:cNvPr id="10" name="矩形 9"/>
          <p:cNvSpPr/>
          <p:nvPr/>
        </p:nvSpPr>
        <p:spPr>
          <a:xfrm>
            <a:off x="1122417" y="1374502"/>
            <a:ext cx="3328035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闭合开关S、S</a:t>
            </a:r>
            <a:r>
              <a:rPr lang="zh-CN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，断开S</a:t>
            </a:r>
            <a:r>
              <a:rPr lang="zh-CN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zh-CN" sz="2400" baseline="-25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78907" y="4675232"/>
            <a:ext cx="3352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67387" y="4675232"/>
            <a:ext cx="5638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2.5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36127" y="5177517"/>
            <a:ext cx="2737485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将开关S</a:t>
            </a:r>
            <a:r>
              <a:rPr lang="zh-CN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拨到触点1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/>
          <p:nvPr/>
        </p:nvGraphicFramePr>
        <p:xfrm>
          <a:off x="5360670" y="1704340"/>
          <a:ext cx="1237615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2" imgW="1005840" imgH="615315" progId="Equation.DSMT4">
                  <p:embed/>
                </p:oleObj>
              </mc:Choice>
              <mc:Fallback>
                <p:oleObj name="" r:id="rId2" imgW="1005840" imgH="615315" progId="Equation.DSMT4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360670" y="1704340"/>
                        <a:ext cx="1237615" cy="704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/>
          <p:nvPr/>
        </p:nvGraphicFramePr>
        <p:xfrm>
          <a:off x="5171440" y="5645150"/>
          <a:ext cx="124333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4" imgW="1159510" imgH="657860" progId="Equation.DSMT4">
                  <p:embed/>
                </p:oleObj>
              </mc:Choice>
              <mc:Fallback>
                <p:oleObj name="" r:id="rId4" imgW="1159510" imgH="657860" progId="Equation.DSMT4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71440" y="5645150"/>
                        <a:ext cx="1243330" cy="59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  <p:bldP spid="6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48360" y="1769110"/>
            <a:ext cx="1027239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类型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sz="2400">
                <a:ea typeface="黑体" panose="02010609060101010101" pitchFamily="49" charset="-122"/>
              </a:rPr>
              <a:t>　缺电压表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[2018.19(5)]</a:t>
            </a:r>
            <a:r>
              <a:rPr lang="zh-CN" sz="2400">
                <a:ea typeface="黑体" panose="02010609060101010101" pitchFamily="49" charset="-122"/>
              </a:rPr>
              <a:t>【思路分析】</a:t>
            </a:r>
            <a:r>
              <a:rPr lang="zh-CN" sz="2400">
                <a:ea typeface="宋体" panose="02010600030101010101" pitchFamily="2" charset="-122"/>
              </a:rPr>
              <a:t>利用</a:t>
            </a:r>
            <a:r>
              <a:rPr lang="zh-CN" sz="2400" u="sng">
                <a:ea typeface="宋体" panose="02010600030101010101" pitchFamily="2" charset="-122"/>
              </a:rPr>
              <a:t>电流表串联定值电阻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或者已知最大阻值的滑动变阻器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u="sng">
                <a:ea typeface="宋体" panose="02010600030101010101" pitchFamily="2" charset="-122"/>
              </a:rPr>
              <a:t>等效替代电压表</a:t>
            </a:r>
            <a:r>
              <a:rPr lang="zh-CN" sz="2400">
                <a:ea typeface="宋体" panose="02010600030101010101" pitchFamily="2" charset="-122"/>
              </a:rPr>
              <a:t>，如图所示．</a:t>
            </a:r>
            <a:endParaRPr lang="zh-CN" altLang="en-US" sz="2400"/>
          </a:p>
        </p:txBody>
      </p:sp>
      <p:pic>
        <p:nvPicPr>
          <p:cNvPr id="2" name="图片 -214748186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17265" y="3789680"/>
            <a:ext cx="5157470" cy="13677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" name="组合 19"/>
          <p:cNvGrpSpPr/>
          <p:nvPr/>
        </p:nvGrpSpPr>
        <p:grpSpPr>
          <a:xfrm>
            <a:off x="1012825" y="989965"/>
            <a:ext cx="9739630" cy="622935"/>
            <a:chOff x="1566" y="1660"/>
            <a:chExt cx="15338" cy="981"/>
          </a:xfrm>
        </p:grpSpPr>
        <p:pic>
          <p:nvPicPr>
            <p:cNvPr id="21" name="图片 20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0"/>
              <a:ext cx="15338" cy="920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012825" y="1675130"/>
            <a:ext cx="9739630" cy="4742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4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4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(1)(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安阻法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小芳用一个已知阻值为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的定值电阻、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个开关等器材测量未知电阻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i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的阻值，设计的电路如图甲所示．请将小芳的实验过程补充完整．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①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闭合开关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，断开开关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，记录电流表</a:t>
            </a:r>
            <a:endParaRPr 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的示数为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②____________________________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，记录此时</a:t>
            </a:r>
            <a:endParaRPr 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电流表的示数为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.③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未知电阻两端的电压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2400" i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；未知电阻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i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用已知量和测量量表示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982"/>
          <p:cNvPicPr>
            <a:picLocks noChangeAspect="1"/>
          </p:cNvPicPr>
          <p:nvPr/>
        </p:nvPicPr>
        <p:blipFill>
          <a:blip r:embed="rId2" r:link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6675" y="2830195"/>
            <a:ext cx="2898775" cy="21844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865870" y="5096510"/>
            <a:ext cx="5143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甲</a:t>
            </a:r>
            <a:endParaRPr lang="zh-CN" altLang="en-US" sz="1800"/>
          </a:p>
        </p:txBody>
      </p:sp>
      <p:sp>
        <p:nvSpPr>
          <p:cNvPr id="10" name="矩形 9"/>
          <p:cNvSpPr/>
          <p:nvPr/>
        </p:nvSpPr>
        <p:spPr>
          <a:xfrm>
            <a:off x="1409437" y="4316457"/>
            <a:ext cx="3937635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闭合开关S、S</a:t>
            </a:r>
            <a:r>
              <a:rPr lang="zh-CN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，断开开关S</a:t>
            </a:r>
            <a:r>
              <a:rPr lang="zh-CN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zh-CN" sz="2400" baseline="-25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53677" y="5321027"/>
            <a:ext cx="668655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I</a:t>
            </a:r>
            <a:r>
              <a:rPr lang="zh-CN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R</a:t>
            </a:r>
            <a:r>
              <a:rPr lang="zh-CN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zh-CN" sz="2400" baseline="-25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/>
          <p:nvPr/>
        </p:nvGraphicFramePr>
        <p:xfrm>
          <a:off x="8443595" y="5094605"/>
          <a:ext cx="671195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4" imgW="582295" imgH="708025" progId="Equation.DSMT4">
                  <p:embed/>
                </p:oleObj>
              </mc:Choice>
              <mc:Fallback>
                <p:oleObj name="" r:id="rId4" imgW="582295" imgH="708025" progId="Equation.DSMT4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443595" y="5094605"/>
                        <a:ext cx="671195" cy="863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914400" y="1069340"/>
            <a:ext cx="1036320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>
                <a:ea typeface="宋体" panose="02010600030101010101" pitchFamily="2" charset="-122"/>
              </a:rPr>
              <a:t>闭合开关，发现电压表和电流表均无示数．小芳利用另一只完好的电压表进行检测，把电压表分别接在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之间和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>
                <a:ea typeface="宋体" panose="02010600030101010101" pitchFamily="2" charset="-122"/>
              </a:rPr>
              <a:t>之间，电压表均有示数；接在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>
                <a:ea typeface="宋体" panose="02010600030101010101" pitchFamily="2" charset="-122"/>
              </a:rPr>
              <a:t>之间，电压表无示数．如果电路连接完好，只有一个元件有故障，该故障是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(4)</a:t>
            </a:r>
            <a:r>
              <a:rPr lang="zh-CN" sz="2400">
                <a:ea typeface="宋体" panose="02010600030101010101" pitchFamily="2" charset="-122"/>
              </a:rPr>
              <a:t>排除故障后，调节滑动变阻器，记录多组数据．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画出了待测电阻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sz="2400">
                <a:ea typeface="宋体" panose="02010600030101010101" pitchFamily="2" charset="-122"/>
              </a:rPr>
              <a:t>的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sz="2400">
                <a:ea typeface="宋体" panose="02010600030101010101" pitchFamily="2" charset="-122"/>
              </a:rPr>
              <a:t>－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图像，如图丙所示．由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图像可得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________Ω.</a:t>
            </a:r>
            <a:endParaRPr lang="zh-CN" altLang="en-US" sz="2400"/>
          </a:p>
        </p:txBody>
      </p:sp>
      <p:pic>
        <p:nvPicPr>
          <p:cNvPr id="2" name="图片 -214748189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39405" y="3032760"/>
            <a:ext cx="2847340" cy="22091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9083675" y="5370830"/>
            <a:ext cx="5353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丙</a:t>
            </a:r>
            <a:endParaRPr lang="zh-CN" altLang="en-US" sz="1800"/>
          </a:p>
        </p:txBody>
      </p:sp>
      <p:sp>
        <p:nvSpPr>
          <p:cNvPr id="12" name="文本框 11"/>
          <p:cNvSpPr txBox="1"/>
          <p:nvPr/>
        </p:nvSpPr>
        <p:spPr>
          <a:xfrm>
            <a:off x="8756650" y="5784850"/>
            <a:ext cx="10699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" name="矩形 9"/>
          <p:cNvSpPr/>
          <p:nvPr/>
        </p:nvSpPr>
        <p:spPr>
          <a:xfrm>
            <a:off x="1552947" y="2809602"/>
            <a:ext cx="2316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滑动变阻器断路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59802" y="4459967"/>
            <a:ext cx="5638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4.0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62660" y="701675"/>
            <a:ext cx="1046226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(2)(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双安法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小王在测量额定电压为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2.5 V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小灯泡正常发光时的电阻时，发现电压表已损坏，于是去掉电压表，额外找来一只电流表和一个已知阻值为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的定值电阻，设计了如图乙所示的电路．请你帮助小王将下列测量过程补充完整．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①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闭合开关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，调节滑动变阻器的滑片，</a:t>
            </a:r>
            <a:endParaRPr 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，此时小灯泡正常发光；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②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保持滑片位置不变，读出此时另一只电</a:t>
            </a:r>
            <a:endParaRPr 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流表的示数为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.③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小灯泡正常发光时通过小灯泡的电流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，小灯泡正常发光时的阻值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用已知量和测量量表示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18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53730" y="2576195"/>
            <a:ext cx="2418715" cy="22186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224645" y="4737735"/>
            <a:ext cx="5308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乙</a:t>
            </a:r>
            <a:endParaRPr lang="zh-CN" altLang="en-US" sz="1800"/>
          </a:p>
        </p:txBody>
      </p:sp>
      <p:grpSp>
        <p:nvGrpSpPr>
          <p:cNvPr id="8" name="组合 7"/>
          <p:cNvGrpSpPr/>
          <p:nvPr/>
        </p:nvGrpSpPr>
        <p:grpSpPr>
          <a:xfrm>
            <a:off x="907415" y="3495040"/>
            <a:ext cx="3421380" cy="668655"/>
            <a:chOff x="1089" y="5617"/>
            <a:chExt cx="5388" cy="1053"/>
          </a:xfrm>
        </p:grpSpPr>
        <p:sp>
          <p:nvSpPr>
            <p:cNvPr id="10" name="矩形 9"/>
            <p:cNvSpPr/>
            <p:nvPr/>
          </p:nvSpPr>
          <p:spPr>
            <a:xfrm>
              <a:off x="1089" y="5781"/>
              <a:ext cx="4631" cy="725"/>
            </a:xfrm>
            <a:prstGeom prst="rect">
              <a:avLst/>
            </a:prstGeom>
          </p:spPr>
          <p:txBody>
            <a:bodyPr wrap="none">
              <a:spAutoFit/>
            </a:bodyPr>
            <a:p>
              <a:pPr algn="l"/>
              <a:r>
                <a:rPr lang="zh-CN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使电流表</a:t>
              </a: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A</a:t>
              </a:r>
              <a:r>
                <a:rPr lang="en-US" altLang="zh-CN" sz="2400" baseline="-25000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2</a:t>
              </a:r>
              <a:r>
                <a:rPr lang="zh-CN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的示数为</a:t>
              </a:r>
              <a:endPara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6" name="对象 5"/>
            <p:cNvGraphicFramePr/>
            <p:nvPr/>
          </p:nvGraphicFramePr>
          <p:xfrm>
            <a:off x="5669" y="5617"/>
            <a:ext cx="808" cy="105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" name="" r:id="rId2" imgW="657860" imgH="681990" progId="Equation.DSMT4">
                    <p:embed/>
                  </p:oleObj>
                </mc:Choice>
                <mc:Fallback>
                  <p:oleObj name="" r:id="rId2" imgW="657860" imgH="681990" progId="Equation.DSMT4">
                    <p:embed/>
                    <p:pic>
                      <p:nvPicPr>
                        <p:cNvPr id="0" name="图片 6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5669" y="5617"/>
                          <a:ext cx="808" cy="105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9" name="对象 8"/>
          <p:cNvGraphicFramePr/>
          <p:nvPr/>
        </p:nvGraphicFramePr>
        <p:xfrm>
          <a:off x="6848475" y="5084445"/>
          <a:ext cx="878840" cy="6673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4" imgW="584200" imgH="431800" progId="Equation.DSMT4">
                  <p:embed/>
                </p:oleObj>
              </mc:Choice>
              <mc:Fallback>
                <p:oleObj name="" r:id="rId4" imgW="584200" imgH="431800" progId="Equation.DSMT4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48475" y="5084445"/>
                        <a:ext cx="878840" cy="6673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/>
          <p:nvPr/>
        </p:nvGraphicFramePr>
        <p:xfrm>
          <a:off x="1866583" y="5641975"/>
          <a:ext cx="1337945" cy="6673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6" imgW="889000" imgH="431800" progId="Equation.DSMT4">
                  <p:embed/>
                </p:oleObj>
              </mc:Choice>
              <mc:Fallback>
                <p:oleObj name="" r:id="rId6" imgW="889000" imgH="431800" progId="Equation.DSMT4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66583" y="5641975"/>
                        <a:ext cx="1337945" cy="6673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1214120" y="1331595"/>
            <a:ext cx="619506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(5)</a:t>
            </a:r>
            <a:r>
              <a:rPr lang="zh-CN" sz="2400">
                <a:ea typeface="宋体" panose="02010600030101010101" pitchFamily="2" charset="-122"/>
              </a:rPr>
              <a:t>小芳又设计了一种方案，也测出了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sz="2400">
                <a:ea typeface="宋体" panose="02010600030101010101" pitchFamily="2" charset="-122"/>
              </a:rPr>
              <a:t>的阻值．电路如图丁所示，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为阻值已知的定值电阻，电源电压未知且恒定不变．测量步骤如下：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①</a:t>
            </a:r>
            <a:r>
              <a:rPr lang="zh-CN" sz="2400">
                <a:ea typeface="宋体" panose="02010600030101010101" pitchFamily="2" charset="-122"/>
              </a:rPr>
              <a:t>当开关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</a:t>
            </a:r>
            <a:r>
              <a:rPr lang="zh-CN" sz="2400">
                <a:ea typeface="宋体" panose="02010600030101010101" pitchFamily="2" charset="-122"/>
              </a:rPr>
              <a:t>时，电流表读数为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②</a:t>
            </a:r>
            <a:r>
              <a:rPr lang="zh-CN" sz="2400">
                <a:ea typeface="宋体" panose="02010600030101010101" pitchFamily="2" charset="-122"/>
              </a:rPr>
              <a:t>当开关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都闭合时，电流表读数为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③</a:t>
            </a:r>
            <a:r>
              <a:rPr lang="zh-CN" sz="2400">
                <a:ea typeface="宋体" panose="02010600030101010101" pitchFamily="2" charset="-122"/>
              </a:rPr>
              <a:t>待测电阻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用已知和测出的物理量符号表示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pic>
        <p:nvPicPr>
          <p:cNvPr id="8" name="图片 -214748189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40040" y="1962150"/>
            <a:ext cx="2880995" cy="27025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9251950" y="4874260"/>
            <a:ext cx="5022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丁</a:t>
            </a:r>
            <a:endParaRPr lang="zh-CN" altLang="en-US" sz="1800"/>
          </a:p>
        </p:txBody>
      </p:sp>
      <p:sp>
        <p:nvSpPr>
          <p:cNvPr id="10" name="矩形 9"/>
          <p:cNvSpPr/>
          <p:nvPr/>
        </p:nvSpPr>
        <p:spPr>
          <a:xfrm>
            <a:off x="2414007" y="3670662"/>
            <a:ext cx="224409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S</a:t>
            </a:r>
            <a:r>
              <a:rPr lang="zh-CN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闭合、S</a:t>
            </a:r>
            <a:r>
              <a:rPr lang="zh-CN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断开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3558540" y="4558030"/>
          <a:ext cx="1090295" cy="6838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2" imgW="929640" imgH="657225" progId="Equation.DSMT4">
                  <p:embed/>
                </p:oleObj>
              </mc:Choice>
              <mc:Fallback>
                <p:oleObj name="" r:id="rId2" imgW="929640" imgH="657225" progId="Equation.DSMT4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558540" y="4558030"/>
                        <a:ext cx="1090295" cy="6838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84" name="组合 4"/>
          <p:cNvGrpSpPr/>
          <p:nvPr/>
        </p:nvGrpSpPr>
        <p:grpSpPr>
          <a:xfrm>
            <a:off x="1182079" y="991235"/>
            <a:ext cx="9889112" cy="645159"/>
            <a:chOff x="1594" y="1190"/>
            <a:chExt cx="15573" cy="1017"/>
          </a:xfrm>
        </p:grpSpPr>
        <p:pic>
          <p:nvPicPr>
            <p:cNvPr id="24585" name="图片 1" descr="一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94" y="1273"/>
              <a:ext cx="15573" cy="8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6" name="文本框 5"/>
            <p:cNvSpPr txBox="1"/>
            <p:nvPr/>
          </p:nvSpPr>
          <p:spPr>
            <a:xfrm>
              <a:off x="7485" y="1190"/>
              <a:ext cx="370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110615" y="1624965"/>
            <a:ext cx="39649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800">
                <a:ea typeface="黑体" panose="02010609060101010101" pitchFamily="49" charset="-122"/>
              </a:rPr>
              <a:t>测电阻实验共有命题点</a:t>
            </a:r>
            <a:endParaRPr lang="zh-CN" altLang="en-US" sz="2800"/>
          </a:p>
        </p:txBody>
      </p:sp>
      <p:graphicFrame>
        <p:nvGraphicFramePr>
          <p:cNvPr id="4" name="表格 3"/>
          <p:cNvGraphicFramePr/>
          <p:nvPr>
            <p:custDataLst>
              <p:tags r:id="rId2"/>
            </p:custDataLst>
          </p:nvPr>
        </p:nvGraphicFramePr>
        <p:xfrm>
          <a:off x="1307783" y="2330450"/>
          <a:ext cx="9445625" cy="3840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5180"/>
                <a:gridCol w="1708150"/>
                <a:gridCol w="4088765"/>
                <a:gridCol w="2843530"/>
              </a:tblGrid>
              <a:tr h="1063625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分类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命题点[2018.19(1)]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测量定值电阻的阻值(2018.19)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测量小灯泡的电阻</a:t>
                      </a:r>
                      <a:endParaRPr 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(6年未考)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1351915">
                <a:tc rowSpan="2">
                  <a:txBody>
                    <a:bodyPr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设计与进行实验</a:t>
                      </a:r>
                      <a:endParaRPr 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实验电路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81430"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连接电路前的操作</a:t>
                      </a:r>
                      <a:endParaRPr lang="en-US" altLang="zh-CN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(1)开关断开，滑动变阻器滑片要移至阻值</a:t>
                      </a:r>
                      <a:r>
                        <a:rPr lang="en-US" sz="2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①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________[2018.19(2)]</a:t>
                      </a:r>
                      <a:endParaRPr 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(2)若电表指针未指到零刻度线，则应先调零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1" name="图片 983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4813935" y="3512185"/>
            <a:ext cx="2504440" cy="110680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图片 984"/>
          <p:cNvPicPr>
            <a:picLocks noChangeAspect="1"/>
          </p:cNvPicPr>
          <p:nvPr/>
        </p:nvPicPr>
        <p:blipFill>
          <a:blip r:embed="rId5" r:link="rId4"/>
          <a:stretch>
            <a:fillRect/>
          </a:stretch>
        </p:blipFill>
        <p:spPr>
          <a:xfrm>
            <a:off x="8006080" y="3469005"/>
            <a:ext cx="2654300" cy="115252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4207882" y="5249272"/>
            <a:ext cx="10972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最大处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9" name="表格 8"/>
          <p:cNvGraphicFramePr/>
          <p:nvPr>
            <p:custDataLst>
              <p:tags r:id="rId1"/>
            </p:custDataLst>
          </p:nvPr>
        </p:nvGraphicFramePr>
        <p:xfrm>
          <a:off x="721043" y="1488440"/>
          <a:ext cx="10639425" cy="41713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59790"/>
                <a:gridCol w="1624330"/>
                <a:gridCol w="5747385"/>
                <a:gridCol w="2407920"/>
              </a:tblGrid>
              <a:tr h="1023620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分类</a:t>
                      </a:r>
                      <a:endParaRPr lang="en-US" altLang="zh-CN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命题点[2018.19(1)]</a:t>
                      </a:r>
                      <a:endParaRPr lang="en-US" altLang="zh-CN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测量定值电阻的阻值(2018.19)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测量小灯泡的电阻(6年未考)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2382520">
                <a:tc rowSpan="2"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设计与进行实验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实验器材的选取与连接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(1)电压表：并联在电阻(小灯泡)两端，电流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正进负出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”．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若电源为2节新干电池，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则电压表接②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________量程；若小灯泡额定电压为3.8 V，则电压表接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③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________量程(2)电流表：串联在电路中，电流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正进负出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”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(3)滑动变阻器：按照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④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“________”原则，串联接入电路中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765175"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电表读数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看量程，看分度值，读数＝大格示数＋后面小格数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×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分度值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9230732" y="3024867"/>
            <a:ext cx="108331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0～3 V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871957" y="3455397"/>
            <a:ext cx="123571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0～15 V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07882" y="4459967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一上一下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24523" y="1427480"/>
          <a:ext cx="10906760" cy="42005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50900"/>
                <a:gridCol w="2201545"/>
                <a:gridCol w="29210"/>
                <a:gridCol w="3930015"/>
                <a:gridCol w="3895090"/>
              </a:tblGrid>
              <a:tr h="1107440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分类</a:t>
                      </a:r>
                      <a:endParaRPr lang="zh-CN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命题点[2018.19(1)]</a:t>
                      </a:r>
                      <a:endParaRPr lang="en-US" altLang="zh-CN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测量定值电阻的阻值(2018.19)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测量小灯泡的电阻(6年未考)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2138045">
                <a:tc rowSpan="2"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设计与进行试验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电路故障分析(电表无故障)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(1)闭合开关，电压表无示数，电流表有示数，则故障可能为定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值电阻(小泡)⑤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____________[2018.19(3)]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(2)闭合开关，电压表有示数，电流表无示数，则故障可能为定值电阻(小灯泡)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⑥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955040"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滑动变阻器的作用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保护电路，改变电路中的电流和定值电阻(小灯泡)两端的电压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6791062" y="316837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短路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34572" y="410119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断路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" name="组合 9"/>
          <p:cNvGrpSpPr/>
          <p:nvPr/>
        </p:nvGrpSpPr>
        <p:grpSpPr>
          <a:xfrm>
            <a:off x="1079500" y="1116965"/>
            <a:ext cx="6771005" cy="737235"/>
            <a:chOff x="894" y="2954"/>
            <a:chExt cx="10663" cy="1161"/>
          </a:xfrm>
        </p:grpSpPr>
        <p:sp>
          <p:nvSpPr>
            <p:cNvPr id="11" name="文本框 4"/>
            <p:cNvSpPr txBox="1"/>
            <p:nvPr/>
          </p:nvSpPr>
          <p:spPr>
            <a:xfrm>
              <a:off x="3894" y="2954"/>
              <a:ext cx="7663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测量定值电阻的阻值</a:t>
              </a:r>
              <a:r>
                <a:rPr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(2018.19)</a:t>
              </a:r>
              <a:endParaRPr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2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13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4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实验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5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5438140" y="2277110"/>
            <a:ext cx="18472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2400">
                <a:ea typeface="黑体" panose="02010609060101010101" pitchFamily="49" charset="-122"/>
              </a:rPr>
              <a:t>命题点</a:t>
            </a:r>
            <a:endParaRPr lang="zh-CN" altLang="en-US" sz="2400"/>
          </a:p>
        </p:txBody>
      </p:sp>
      <p:grpSp>
        <p:nvGrpSpPr>
          <p:cNvPr id="30" name="组合 29"/>
          <p:cNvGrpSpPr/>
          <p:nvPr/>
        </p:nvGrpSpPr>
        <p:grpSpPr>
          <a:xfrm>
            <a:off x="9293860" y="1842135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4" name="圆角矩形 3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5" name="流程图: 终止 4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6" name="椭圆 5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6" name="流程图: 摘录 1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942340" y="3053080"/>
            <a:ext cx="909510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【设计与进行实验】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1. </a:t>
            </a:r>
            <a:r>
              <a:rPr lang="zh-CN" sz="2400">
                <a:ea typeface="宋体" panose="02010600030101010101" pitchFamily="2" charset="-122"/>
              </a:rPr>
              <a:t>动态电路分析：滑片向阻值变小的方向移动时，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电流表、电压表示数均变大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>
                <a:ea typeface="宋体" panose="02010600030101010101" pitchFamily="2" charset="-122"/>
              </a:rPr>
              <a:t>滑动变阻器规格选取：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滑动变阻器允许通过的最大电流需大于测量过程中的最大电流；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-214748189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3280" y="1528445"/>
            <a:ext cx="6224905" cy="27393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1036955" y="100838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ea typeface="宋体" panose="02010600030101010101" pitchFamily="2" charset="-122"/>
              </a:rPr>
              <a:t>滑动变阻器的最大阻值选取：</a:t>
            </a:r>
            <a:endParaRPr lang="zh-CN" altLang="en-US" sz="2400"/>
          </a:p>
        </p:txBody>
      </p:sp>
      <p:sp>
        <p:nvSpPr>
          <p:cNvPr id="9" name="文本框 8"/>
          <p:cNvSpPr txBox="1"/>
          <p:nvPr/>
        </p:nvSpPr>
        <p:spPr>
          <a:xfrm>
            <a:off x="1058545" y="4411345"/>
            <a:ext cx="951928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sz="2400">
                <a:ea typeface="宋体" panose="02010600030101010101" pitchFamily="2" charset="-122"/>
              </a:rPr>
              <a:t>多次测量的目的：求平均值，</a:t>
            </a:r>
            <a:r>
              <a:rPr lang="zh-CN" sz="2400" u="sng">
                <a:ea typeface="宋体" panose="02010600030101010101" pitchFamily="2" charset="-122"/>
              </a:rPr>
              <a:t>减小误差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4. </a:t>
            </a:r>
            <a:r>
              <a:rPr lang="zh-CN" sz="2400">
                <a:ea typeface="宋体" panose="02010600030101010101" pitchFamily="2" charset="-122"/>
              </a:rPr>
              <a:t>实验数据表格设计：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>
                <a:ea typeface="宋体" panose="02010600030101010101" pitchFamily="2" charset="-122"/>
              </a:rPr>
              <a:t>需要记录至少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>
                <a:ea typeface="宋体" panose="02010600030101010101" pitchFamily="2" charset="-122"/>
              </a:rPr>
              <a:t>次数据；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>
                <a:ea typeface="宋体" panose="02010600030101010101" pitchFamily="2" charset="-122"/>
              </a:rPr>
              <a:t>物理量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要带单位；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需设置电阻平均值</a:t>
            </a:r>
            <a:endParaRPr lang="zh-CN" altLang="en-US" sz="2400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10.xml><?xml version="1.0" encoding="utf-8"?>
<p:tagLst xmlns:p="http://schemas.openxmlformats.org/presentationml/2006/main">
  <p:tag name="KSO_WM_UNIT_TABLE_BEAUTIFY" val="smartTable{4d270e34-2db7-449c-982e-b151885feac6}"/>
</p:tagLst>
</file>

<file path=ppt/tags/tag11.xml><?xml version="1.0" encoding="utf-8"?>
<p:tagLst xmlns:p="http://schemas.openxmlformats.org/presentationml/2006/main">
  <p:tag name="KSO_WM_SLIDE_ITEM_CNT" val="1"/>
  <p:tag name="KSO_WM_SLIDE_MODEL_TYPE" val="timeline"/>
</p:tagLst>
</file>

<file path=ppt/tags/tag12.xml><?xml version="1.0" encoding="utf-8"?>
<p:tagLst xmlns:p="http://schemas.openxmlformats.org/presentationml/2006/main">
  <p:tag name="KSO_WM_SLIDE_ITEM_CNT" val="1"/>
  <p:tag name="KSO_WM_SLIDE_MODEL_TYPE" val="timeline"/>
</p:tagLst>
</file>

<file path=ppt/tags/tag13.xml><?xml version="1.0" encoding="utf-8"?>
<p:tagLst xmlns:p="http://schemas.openxmlformats.org/presentationml/2006/main">
  <p:tag name="KSO_WM_SLIDE_ITEM_CNT" val="1"/>
  <p:tag name="KSO_WM_SLIDE_MODEL_TYPE" val="timeline"/>
</p:tagLst>
</file>

<file path=ppt/tags/tag14.xml><?xml version="1.0" encoding="utf-8"?>
<p:tagLst xmlns:p="http://schemas.openxmlformats.org/presentationml/2006/main">
  <p:tag name="KSO_WM_SLIDE_ITEM_CNT" val="1"/>
  <p:tag name="KSO_WM_SLIDE_MODEL_TYPE" val="timeline"/>
</p:tagLst>
</file>

<file path=ppt/tags/tag15.xml><?xml version="1.0" encoding="utf-8"?>
<p:tagLst xmlns:p="http://schemas.openxmlformats.org/presentationml/2006/main">
  <p:tag name="KSO_WM_SLIDE_ITEM_CNT" val="1"/>
  <p:tag name="KSO_WM_SLIDE_MODEL_TYPE" val="timeline"/>
</p:tagLst>
</file>

<file path=ppt/tags/tag16.xml><?xml version="1.0" encoding="utf-8"?>
<p:tagLst xmlns:p="http://schemas.openxmlformats.org/presentationml/2006/main">
  <p:tag name="KSO_WM_SLIDE_ITEM_CNT" val="1"/>
  <p:tag name="KSO_WM_SLIDE_MODEL_TYPE" val="timeline"/>
</p:tagLst>
</file>

<file path=ppt/tags/tag17.xml><?xml version="1.0" encoding="utf-8"?>
<p:tagLst xmlns:p="http://schemas.openxmlformats.org/presentationml/2006/main">
  <p:tag name="KSO_WM_SLIDE_ITEM_CNT" val="1"/>
  <p:tag name="KSO_WM_SLIDE_MODEL_TYPE" val="timeline"/>
</p:tagLst>
</file>

<file path=ppt/tags/tag18.xml><?xml version="1.0" encoding="utf-8"?>
<p:tagLst xmlns:p="http://schemas.openxmlformats.org/presentationml/2006/main">
  <p:tag name="KSO_WM_SLIDE_ITEM_CNT" val="1"/>
  <p:tag name="KSO_WM_SLIDE_MODEL_TYPE" val="timeline"/>
</p:tagLst>
</file>

<file path=ppt/tags/tag19.xml><?xml version="1.0" encoding="utf-8"?>
<p:tagLst xmlns:p="http://schemas.openxmlformats.org/presentationml/2006/main">
  <p:tag name="KSO_WM_UNIT_TABLE_BEAUTIFY" val="smartTable{79cf3297-536e-4b73-8049-0d1a9ccf7b7b}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2_1"/>
  <p:tag name="KSO_WM_UNIT_ID" val="258*l_h_f*1_2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20.xml><?xml version="1.0" encoding="utf-8"?>
<p:tagLst xmlns:p="http://schemas.openxmlformats.org/presentationml/2006/main">
  <p:tag name="KSO_WM_SLIDE_ITEM_CNT" val="1"/>
  <p:tag name="KSO_WM_SLIDE_MODEL_TYPE" val="timeline"/>
</p:tagLst>
</file>

<file path=ppt/tags/tag21.xml><?xml version="1.0" encoding="utf-8"?>
<p:tagLst xmlns:p="http://schemas.openxmlformats.org/presentationml/2006/main">
  <p:tag name="KSO_WM_UNIT_TABLE_BEAUTIFY" val="smartTable{69201e36-6fe6-4e10-a3e8-af2427c91bbb}"/>
</p:tagLst>
</file>

<file path=ppt/tags/tag3.xml><?xml version="1.0" encoding="utf-8"?>
<p:tagLst xmlns:p="http://schemas.openxmlformats.org/presentationml/2006/main">
  <p:tag name="KSO_WM_SLIDE_ITEM_CNT" val="4"/>
</p:tagLst>
</file>

<file path=ppt/tags/tag4.xml><?xml version="1.0" encoding="utf-8"?>
<p:tagLst xmlns:p="http://schemas.openxmlformats.org/presentationml/2006/main">
  <p:tag name="KSO_WM_SLIDE_ITEM_CNT" val="1"/>
  <p:tag name="KSO_WM_SLIDE_MODEL_TYPE" val="timeline"/>
</p:tagLst>
</file>

<file path=ppt/tags/tag5.xml><?xml version="1.0" encoding="utf-8"?>
<p:tagLst xmlns:p="http://schemas.openxmlformats.org/presentationml/2006/main">
  <p:tag name="KSO_WM_SLIDE_ITEM_CNT" val="1"/>
  <p:tag name="KSO_WM_SLIDE_MODEL_TYPE" val="timeline"/>
</p:tagLst>
</file>

<file path=ppt/tags/tag6.xml><?xml version="1.0" encoding="utf-8"?>
<p:tagLst xmlns:p="http://schemas.openxmlformats.org/presentationml/2006/main">
  <p:tag name="KSO_WM_UNIT_TABLE_BEAUTIFY" val="smartTable{d90edb9f-6a06-483a-80ec-0af1f5a5db55}"/>
</p:tagLst>
</file>

<file path=ppt/tags/tag7.xml><?xml version="1.0" encoding="utf-8"?>
<p:tagLst xmlns:p="http://schemas.openxmlformats.org/presentationml/2006/main">
  <p:tag name="KSO_WM_SLIDE_ITEM_CNT" val="1"/>
  <p:tag name="KSO_WM_SLIDE_MODEL_TYPE" val="timeline"/>
</p:tagLst>
</file>

<file path=ppt/tags/tag8.xml><?xml version="1.0" encoding="utf-8"?>
<p:tagLst xmlns:p="http://schemas.openxmlformats.org/presentationml/2006/main">
  <p:tag name="KSO_WM_UNIT_TABLE_BEAUTIFY" val="smartTable{6f739578-d5a7-4fc4-b820-a5c9f4c51f05}"/>
</p:tagLst>
</file>

<file path=ppt/tags/tag9.xml><?xml version="1.0" encoding="utf-8"?>
<p:tagLst xmlns:p="http://schemas.openxmlformats.org/presentationml/2006/main">
  <p:tag name="KSO_WM_SLIDE_ITEM_CNT" val="1"/>
  <p:tag name="KSO_WM_SLIDE_MODEL_TYPE" val="timelin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5798</Words>
  <Application>WPS 演示</Application>
  <PresentationFormat>宽屏</PresentationFormat>
  <Paragraphs>479</Paragraphs>
  <Slides>30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9</vt:i4>
      </vt:variant>
      <vt:variant>
        <vt:lpstr>幻灯片标题</vt:lpstr>
      </vt:variant>
      <vt:variant>
        <vt:i4>30</vt:i4>
      </vt:variant>
    </vt:vector>
  </HeadingPairs>
  <TitlesOfParts>
    <vt:vector size="50" baseType="lpstr">
      <vt:lpstr>Arial</vt:lpstr>
      <vt:lpstr>宋体</vt:lpstr>
      <vt:lpstr>Wingdings</vt:lpstr>
      <vt:lpstr>微软雅黑</vt:lpstr>
      <vt:lpstr>Times New Roman</vt:lpstr>
      <vt:lpstr>黑体</vt:lpstr>
      <vt:lpstr>楷体_GB2312</vt:lpstr>
      <vt:lpstr>新宋体</vt:lpstr>
      <vt:lpstr>仿宋_GB2312</vt:lpstr>
      <vt:lpstr>仿宋</vt:lpstr>
      <vt:lpstr>Office 主题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terms:created xsi:type="dcterms:W3CDTF">2019-11-26T04:16:00Z</dcterms:created>
  <dcterms:modified xsi:type="dcterms:W3CDTF">2019-12-15T09:16:06Z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